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83" r:id="rId11"/>
    <p:sldId id="278" r:id="rId12"/>
    <p:sldId id="279" r:id="rId13"/>
    <p:sldId id="282" r:id="rId14"/>
    <p:sldId id="262" r:id="rId15"/>
    <p:sldId id="263" r:id="rId16"/>
    <p:sldId id="264" r:id="rId17"/>
    <p:sldId id="265" r:id="rId18"/>
    <p:sldId id="266" r:id="rId19"/>
    <p:sldId id="268" r:id="rId20"/>
    <p:sldId id="270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84119" autoAdjust="0"/>
  </p:normalViewPr>
  <p:slideViewPr>
    <p:cSldViewPr>
      <p:cViewPr varScale="1">
        <p:scale>
          <a:sx n="79" d="100"/>
          <a:sy n="79" d="100"/>
        </p:scale>
        <p:origin x="-102" y="-744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2994968221564898"/>
          <c:y val="3.657522859517872E-2"/>
          <c:w val="0.82567716072527975"/>
          <c:h val="0.8801275027653962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Prof.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Sayfa1!$A$2:$A$7</c:f>
              <c:strCache>
                <c:ptCount val="6"/>
                <c:pt idx="0">
                  <c:v>İktisat</c:v>
                </c:pt>
                <c:pt idx="1">
                  <c:v>İşletme</c:v>
                </c:pt>
                <c:pt idx="2">
                  <c:v>Ulus.İliş.</c:v>
                </c:pt>
                <c:pt idx="3">
                  <c:v>Fin. Bank.</c:v>
                </c:pt>
                <c:pt idx="4">
                  <c:v>Maliye</c:v>
                </c:pt>
                <c:pt idx="5">
                  <c:v>Toplam</c:v>
                </c:pt>
              </c:strCache>
            </c:strRef>
          </c:cat>
          <c:val>
            <c:numRef>
              <c:f>Sayfa1!$B$2:$B$7</c:f>
              <c:numCache>
                <c:formatCode>General</c:formatCode>
                <c:ptCount val="6"/>
                <c:pt idx="0">
                  <c:v>6</c:v>
                </c:pt>
                <c:pt idx="1">
                  <c:v>1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Doç.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Sayfa1!$A$2:$A$7</c:f>
              <c:strCache>
                <c:ptCount val="6"/>
                <c:pt idx="0">
                  <c:v>İktisat</c:v>
                </c:pt>
                <c:pt idx="1">
                  <c:v>İşletme</c:v>
                </c:pt>
                <c:pt idx="2">
                  <c:v>Ulus.İliş.</c:v>
                </c:pt>
                <c:pt idx="3">
                  <c:v>Fin. Bank.</c:v>
                </c:pt>
                <c:pt idx="4">
                  <c:v>Maliye</c:v>
                </c:pt>
                <c:pt idx="5">
                  <c:v>Toplam</c:v>
                </c:pt>
              </c:strCache>
            </c:strRef>
          </c:cat>
          <c:val>
            <c:numRef>
              <c:f>Sayfa1!$C$2:$C$7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15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Yrd. Doç.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Sayfa1!$A$2:$A$7</c:f>
              <c:strCache>
                <c:ptCount val="6"/>
                <c:pt idx="0">
                  <c:v>İktisat</c:v>
                </c:pt>
                <c:pt idx="1">
                  <c:v>İşletme</c:v>
                </c:pt>
                <c:pt idx="2">
                  <c:v>Ulus.İliş.</c:v>
                </c:pt>
                <c:pt idx="3">
                  <c:v>Fin. Bank.</c:v>
                </c:pt>
                <c:pt idx="4">
                  <c:v>Maliye</c:v>
                </c:pt>
                <c:pt idx="5">
                  <c:v>Toplam</c:v>
                </c:pt>
              </c:strCache>
            </c:strRef>
          </c:cat>
          <c:val>
            <c:numRef>
              <c:f>Sayfa1!$D$2:$D$7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5">
                  <c:v>12</c:v>
                </c:pt>
              </c:numCache>
            </c:numRef>
          </c:val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Öğr. Grv.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3.841808593230765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Sayfa1!$A$2:$A$7</c:f>
              <c:strCache>
                <c:ptCount val="6"/>
                <c:pt idx="0">
                  <c:v>İktisat</c:v>
                </c:pt>
                <c:pt idx="1">
                  <c:v>İşletme</c:v>
                </c:pt>
                <c:pt idx="2">
                  <c:v>Ulus.İliş.</c:v>
                </c:pt>
                <c:pt idx="3">
                  <c:v>Fin. Bank.</c:v>
                </c:pt>
                <c:pt idx="4">
                  <c:v>Maliye</c:v>
                </c:pt>
                <c:pt idx="5">
                  <c:v>Toplam</c:v>
                </c:pt>
              </c:strCache>
            </c:strRef>
          </c:cat>
          <c:val>
            <c:numRef>
              <c:f>Sayfa1!$E$2:$E$7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5">
                  <c:v>6</c:v>
                </c:pt>
              </c:numCache>
            </c:numRef>
          </c:val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Araş. Gör.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Sayfa1!$A$2:$A$7</c:f>
              <c:strCache>
                <c:ptCount val="6"/>
                <c:pt idx="0">
                  <c:v>İktisat</c:v>
                </c:pt>
                <c:pt idx="1">
                  <c:v>İşletme</c:v>
                </c:pt>
                <c:pt idx="2">
                  <c:v>Ulus.İliş.</c:v>
                </c:pt>
                <c:pt idx="3">
                  <c:v>Fin. Bank.</c:v>
                </c:pt>
                <c:pt idx="4">
                  <c:v>Maliye</c:v>
                </c:pt>
                <c:pt idx="5">
                  <c:v>Toplam</c:v>
                </c:pt>
              </c:strCache>
            </c:strRef>
          </c:cat>
          <c:val>
            <c:numRef>
              <c:f>Sayfa1!$F$2:$F$7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252"/>
        <c:shape val="box"/>
        <c:axId val="25936640"/>
        <c:axId val="25938176"/>
        <c:axId val="0"/>
      </c:bar3DChart>
      <c:catAx>
        <c:axId val="25936640"/>
        <c:scaling>
          <c:orientation val="minMax"/>
        </c:scaling>
        <c:delete val="0"/>
        <c:axPos val="l"/>
        <c:majorTickMark val="out"/>
        <c:minorTickMark val="none"/>
        <c:tickLblPos val="nextTo"/>
        <c:crossAx val="25938176"/>
        <c:crosses val="autoZero"/>
        <c:auto val="1"/>
        <c:lblAlgn val="ctr"/>
        <c:lblOffset val="100"/>
        <c:noMultiLvlLbl val="0"/>
      </c:catAx>
      <c:valAx>
        <c:axId val="25938176"/>
        <c:scaling>
          <c:orientation val="minMax"/>
        </c:scaling>
        <c:delete val="0"/>
        <c:axPos val="b"/>
        <c:majorGridlines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out"/>
        <c:minorTickMark val="none"/>
        <c:tickLblPos val="nextTo"/>
        <c:spPr>
          <a:noFill/>
        </c:spPr>
        <c:crossAx val="25936640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  <a:effectLst>
          <a:outerShdw blurRad="50800" dist="50800" dir="5400000" algn="ctr" rotWithShape="0">
            <a:schemeClr val="bg1"/>
          </a:outerShdw>
        </a:effectLst>
      </c:spPr>
    </c:plotArea>
    <c:legend>
      <c:legendPos val="r"/>
      <c:layout>
        <c:manualLayout>
          <c:xMode val="edge"/>
          <c:yMode val="edge"/>
          <c:x val="0.79545533983626671"/>
          <c:y val="0.26533495141064356"/>
          <c:w val="7.9457468983632748E-2"/>
          <c:h val="0.22749446578209126"/>
        </c:manualLayout>
      </c:layout>
      <c:overlay val="0"/>
    </c:legend>
    <c:plotVisOnly val="0"/>
    <c:dispBlanksAs val="gap"/>
    <c:showDLblsOverMax val="0"/>
  </c:chart>
  <c:spPr>
    <a:solidFill>
      <a:schemeClr val="bg1">
        <a:lumMod val="75000"/>
      </a:schemeClr>
    </a:solidFill>
    <a:scene3d>
      <a:camera prst="orthographicFront"/>
      <a:lightRig rig="threePt" dir="t"/>
    </a:scene3d>
    <a:sp3d prstMaterial="metal">
      <a:bevelB w="114300" prst="artDeco"/>
    </a:sp3d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2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490952200283576E-2"/>
          <c:y val="1.4948570529200459E-2"/>
          <c:w val="0.82261726578479533"/>
          <c:h val="0.82275079003567508"/>
        </c:manualLayout>
      </c:layout>
      <c:area3DChart>
        <c:grouping val="standard"/>
        <c:varyColors val="0"/>
        <c:ser>
          <c:idx val="0"/>
          <c:order val="0"/>
          <c:tx>
            <c:strRef>
              <c:f>Sayfa2!$B$2</c:f>
              <c:strCache>
                <c:ptCount val="1"/>
                <c:pt idx="0">
                  <c:v>Iktisat</c:v>
                </c:pt>
              </c:strCache>
            </c:strRef>
          </c:tx>
          <c:spPr>
            <a:solidFill>
              <a:srgbClr val="1AB39F">
                <a:lumMod val="60000"/>
                <a:lumOff val="40000"/>
              </a:srgbClr>
            </a:solidFill>
          </c:spP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Sayfa2!$A$4:$A$12</c:f>
              <c:strCache>
                <c:ptCount val="9"/>
                <c:pt idx="0">
                  <c:v>Hazırlık</c:v>
                </c:pt>
                <c:pt idx="1">
                  <c:v>I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Toplam</c:v>
                </c:pt>
                <c:pt idx="6">
                  <c:v>(Hazırlık Hariç)</c:v>
                </c:pt>
                <c:pt idx="7">
                  <c:v>Toplam</c:v>
                </c:pt>
                <c:pt idx="8">
                  <c:v>(Hazırlık Dahil)</c:v>
                </c:pt>
              </c:strCache>
            </c:strRef>
          </c:cat>
          <c:val>
            <c:numRef>
              <c:f>Sayfa2!$B$4:$B$12</c:f>
              <c:numCache>
                <c:formatCode>General</c:formatCode>
                <c:ptCount val="9"/>
                <c:pt idx="0">
                  <c:v>24</c:v>
                </c:pt>
                <c:pt idx="1">
                  <c:v>29</c:v>
                </c:pt>
                <c:pt idx="2">
                  <c:v>32</c:v>
                </c:pt>
                <c:pt idx="3">
                  <c:v>41</c:v>
                </c:pt>
                <c:pt idx="4">
                  <c:v>42</c:v>
                </c:pt>
                <c:pt idx="5">
                  <c:v>144</c:v>
                </c:pt>
                <c:pt idx="7">
                  <c:v>168</c:v>
                </c:pt>
              </c:numCache>
            </c:numRef>
          </c:val>
        </c:ser>
        <c:ser>
          <c:idx val="1"/>
          <c:order val="1"/>
          <c:tx>
            <c:strRef>
              <c:f>Sayfa2!$C$2</c:f>
              <c:strCache>
                <c:ptCount val="1"/>
                <c:pt idx="0">
                  <c:v>Işletme</c:v>
                </c:pt>
              </c:strCache>
            </c:strRef>
          </c:tx>
          <c:dLbls>
            <c:spPr>
              <a:solidFill>
                <a:srgbClr val="F3F2DC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Sayfa2!$A$4:$A$12</c:f>
              <c:strCache>
                <c:ptCount val="9"/>
                <c:pt idx="0">
                  <c:v>Hazırlık</c:v>
                </c:pt>
                <c:pt idx="1">
                  <c:v>I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Toplam</c:v>
                </c:pt>
                <c:pt idx="6">
                  <c:v>(Hazırlık Hariç)</c:v>
                </c:pt>
                <c:pt idx="7">
                  <c:v>Toplam</c:v>
                </c:pt>
                <c:pt idx="8">
                  <c:v>(Hazırlık Dahil)</c:v>
                </c:pt>
              </c:strCache>
            </c:strRef>
          </c:cat>
          <c:val>
            <c:numRef>
              <c:f>Sayfa2!$C$4:$C$12</c:f>
              <c:numCache>
                <c:formatCode>General</c:formatCode>
                <c:ptCount val="9"/>
                <c:pt idx="0">
                  <c:v>19</c:v>
                </c:pt>
                <c:pt idx="1">
                  <c:v>32</c:v>
                </c:pt>
                <c:pt idx="2">
                  <c:v>34</c:v>
                </c:pt>
                <c:pt idx="3">
                  <c:v>37</c:v>
                </c:pt>
                <c:pt idx="4">
                  <c:v>42</c:v>
                </c:pt>
                <c:pt idx="5">
                  <c:v>145</c:v>
                </c:pt>
                <c:pt idx="7">
                  <c:v>164</c:v>
                </c:pt>
              </c:numCache>
            </c:numRef>
          </c:val>
        </c:ser>
        <c:ser>
          <c:idx val="2"/>
          <c:order val="2"/>
          <c:tx>
            <c:strRef>
              <c:f>Sayfa2!$D$2</c:f>
              <c:strCache>
                <c:ptCount val="1"/>
                <c:pt idx="0">
                  <c:v>Maliye</c:v>
                </c:pt>
              </c:strCache>
            </c:strRef>
          </c:tx>
          <c:spPr>
            <a:solidFill>
              <a:srgbClr val="FAB900">
                <a:lumMod val="50000"/>
              </a:srgbClr>
            </a:solidFill>
          </c:spPr>
          <c:dLbls>
            <c:dLbl>
              <c:idx val="5"/>
              <c:layout>
                <c:manualLayout>
                  <c:x val="1.925597299638452E-2"/>
                  <c:y val="-1.7147014529249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907031089357395E-2"/>
                      <c:h val="3.724586157093656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3.40682599166803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Sayfa2!$A$4:$A$12</c:f>
              <c:strCache>
                <c:ptCount val="9"/>
                <c:pt idx="0">
                  <c:v>Hazırlık</c:v>
                </c:pt>
                <c:pt idx="1">
                  <c:v>I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Toplam</c:v>
                </c:pt>
                <c:pt idx="6">
                  <c:v>(Hazırlık Hariç)</c:v>
                </c:pt>
                <c:pt idx="7">
                  <c:v>Toplam</c:v>
                </c:pt>
                <c:pt idx="8">
                  <c:v>(Hazırlık Dahil)</c:v>
                </c:pt>
              </c:strCache>
            </c:strRef>
          </c:cat>
          <c:val>
            <c:numRef>
              <c:f>Sayfa2!$D$4:$D$12</c:f>
              <c:numCache>
                <c:formatCode>General</c:formatCode>
                <c:ptCount val="9"/>
                <c:pt idx="4">
                  <c:v>11</c:v>
                </c:pt>
                <c:pt idx="5">
                  <c:v>11</c:v>
                </c:pt>
                <c:pt idx="7">
                  <c:v>11</c:v>
                </c:pt>
              </c:numCache>
            </c:numRef>
          </c:val>
        </c:ser>
        <c:ser>
          <c:idx val="3"/>
          <c:order val="3"/>
          <c:tx>
            <c:strRef>
              <c:f>Sayfa2!$E$2:$E$3</c:f>
              <c:strCache>
                <c:ptCount val="2"/>
                <c:pt idx="0">
                  <c:v>Uluslararası</c:v>
                </c:pt>
                <c:pt idx="1">
                  <c:v>ilişkiler</c:v>
                </c:pt>
              </c:strCache>
            </c:strRef>
          </c:tx>
          <c:spPr>
            <a:solidFill>
              <a:srgbClr val="FAB900">
                <a:lumMod val="60000"/>
                <a:lumOff val="40000"/>
              </a:srgbClr>
            </a:solidFill>
          </c:spPr>
          <c:dLbls>
            <c:spPr>
              <a:solidFill>
                <a:srgbClr val="40BAD2">
                  <a:lumMod val="75000"/>
                </a:srgbClr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Sayfa2!$A$4:$A$12</c:f>
              <c:strCache>
                <c:ptCount val="9"/>
                <c:pt idx="0">
                  <c:v>Hazırlık</c:v>
                </c:pt>
                <c:pt idx="1">
                  <c:v>I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Toplam</c:v>
                </c:pt>
                <c:pt idx="6">
                  <c:v>(Hazırlık Hariç)</c:v>
                </c:pt>
                <c:pt idx="7">
                  <c:v>Toplam</c:v>
                </c:pt>
                <c:pt idx="8">
                  <c:v>(Hazırlık Dahil)</c:v>
                </c:pt>
              </c:strCache>
            </c:strRef>
          </c:cat>
          <c:val>
            <c:numRef>
              <c:f>Sayfa2!$E$4:$E$12</c:f>
              <c:numCache>
                <c:formatCode>General</c:formatCode>
                <c:ptCount val="9"/>
                <c:pt idx="0">
                  <c:v>38</c:v>
                </c:pt>
                <c:pt idx="1">
                  <c:v>35</c:v>
                </c:pt>
                <c:pt idx="2">
                  <c:v>30</c:v>
                </c:pt>
                <c:pt idx="3">
                  <c:v>33</c:v>
                </c:pt>
                <c:pt idx="4">
                  <c:v>31</c:v>
                </c:pt>
                <c:pt idx="5">
                  <c:v>129</c:v>
                </c:pt>
                <c:pt idx="7">
                  <c:v>167</c:v>
                </c:pt>
              </c:numCache>
            </c:numRef>
          </c:val>
        </c:ser>
        <c:ser>
          <c:idx val="4"/>
          <c:order val="4"/>
          <c:tx>
            <c:strRef>
              <c:f>Sayfa2!$F$2</c:f>
              <c:strCache>
                <c:ptCount val="1"/>
                <c:pt idx="0">
                  <c:v>Finans ve Bankacılık</c:v>
                </c:pt>
              </c:strCache>
            </c:strRef>
          </c:tx>
          <c:spPr>
            <a:solidFill>
              <a:srgbClr val="40BAD2">
                <a:lumMod val="75000"/>
              </a:srgbClr>
            </a:solidFill>
          </c:spPr>
          <c:dLbls>
            <c:spPr>
              <a:solidFill>
                <a:srgbClr val="F3F2DC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Sayfa2!$A$4:$A$12</c:f>
              <c:strCache>
                <c:ptCount val="9"/>
                <c:pt idx="0">
                  <c:v>Hazırlık</c:v>
                </c:pt>
                <c:pt idx="1">
                  <c:v>I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Toplam</c:v>
                </c:pt>
                <c:pt idx="6">
                  <c:v>(Hazırlık Hariç)</c:v>
                </c:pt>
                <c:pt idx="7">
                  <c:v>Toplam</c:v>
                </c:pt>
                <c:pt idx="8">
                  <c:v>(Hazırlık Dahil)</c:v>
                </c:pt>
              </c:strCache>
            </c:strRef>
          </c:cat>
          <c:val>
            <c:numRef>
              <c:f>Sayfa2!$F$4:$F$12</c:f>
              <c:numCache>
                <c:formatCode>General</c:formatCode>
                <c:ptCount val="9"/>
                <c:pt idx="0">
                  <c:v>27</c:v>
                </c:pt>
                <c:pt idx="1">
                  <c:v>25</c:v>
                </c:pt>
                <c:pt idx="2">
                  <c:v>36</c:v>
                </c:pt>
                <c:pt idx="3">
                  <c:v>28</c:v>
                </c:pt>
                <c:pt idx="4">
                  <c:v>16</c:v>
                </c:pt>
                <c:pt idx="5">
                  <c:v>105</c:v>
                </c:pt>
                <c:pt idx="7">
                  <c:v>132</c:v>
                </c:pt>
              </c:numCache>
            </c:numRef>
          </c:val>
        </c:ser>
        <c:ser>
          <c:idx val="5"/>
          <c:order val="5"/>
          <c:tx>
            <c:strRef>
              <c:f>Sayfa2!$A$9</c:f>
              <c:strCache>
                <c:ptCount val="1"/>
                <c:pt idx="0">
                  <c:v>Toplam</c:v>
                </c:pt>
              </c:strCache>
            </c:strRef>
          </c:tx>
          <c:spPr>
            <a:solidFill>
              <a:srgbClr val="EE7008">
                <a:lumMod val="60000"/>
                <a:lumOff val="40000"/>
              </a:srgbClr>
            </a:solidFill>
          </c:spPr>
          <c:dLbls>
            <c:spPr>
              <a:noFill/>
              <a:ln>
                <a:solidFill>
                  <a:srgbClr val="D2533C"/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Sayfa2!$A$4:$A$12</c:f>
              <c:strCache>
                <c:ptCount val="9"/>
                <c:pt idx="0">
                  <c:v>Hazırlık</c:v>
                </c:pt>
                <c:pt idx="1">
                  <c:v>I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Toplam</c:v>
                </c:pt>
                <c:pt idx="6">
                  <c:v>(Hazırlık Hariç)</c:v>
                </c:pt>
                <c:pt idx="7">
                  <c:v>Toplam</c:v>
                </c:pt>
                <c:pt idx="8">
                  <c:v>(Hazırlık Dahil)</c:v>
                </c:pt>
              </c:strCache>
            </c:strRef>
          </c:cat>
          <c:val>
            <c:numRef>
              <c:f>Sayfa2!$G$4:$G$12</c:f>
              <c:numCache>
                <c:formatCode>General</c:formatCode>
                <c:ptCount val="9"/>
                <c:pt idx="0">
                  <c:v>108</c:v>
                </c:pt>
                <c:pt idx="1">
                  <c:v>141</c:v>
                </c:pt>
                <c:pt idx="2">
                  <c:v>144</c:v>
                </c:pt>
                <c:pt idx="3">
                  <c:v>121</c:v>
                </c:pt>
                <c:pt idx="4">
                  <c:v>140</c:v>
                </c:pt>
                <c:pt idx="5">
                  <c:v>534</c:v>
                </c:pt>
                <c:pt idx="7">
                  <c:v>642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200768"/>
        <c:axId val="29202304"/>
        <c:axId val="29185344"/>
      </c:area3DChart>
      <c:catAx>
        <c:axId val="29200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202304"/>
        <c:crosses val="autoZero"/>
        <c:auto val="1"/>
        <c:lblAlgn val="ctr"/>
        <c:lblOffset val="100"/>
        <c:noMultiLvlLbl val="0"/>
      </c:catAx>
      <c:valAx>
        <c:axId val="29202304"/>
        <c:scaling>
          <c:orientation val="minMax"/>
        </c:scaling>
        <c:delete val="0"/>
        <c:axPos val="l"/>
        <c:majorGridlines>
          <c:spPr>
            <a:ln>
              <a:noFill/>
            </a:ln>
            <a:effectLst>
              <a:innerShdw blurRad="63500" dist="50800" dir="13500000">
                <a:srgbClr val="FFC000">
                  <a:alpha val="50000"/>
                </a:srgbClr>
              </a:innerShdw>
            </a:effectLst>
          </c:spPr>
        </c:majorGridlines>
        <c:numFmt formatCode="General" sourceLinked="1"/>
        <c:majorTickMark val="out"/>
        <c:minorTickMark val="none"/>
        <c:tickLblPos val="nextTo"/>
        <c:crossAx val="29200768"/>
        <c:crosses val="autoZero"/>
        <c:crossBetween val="midCat"/>
      </c:valAx>
      <c:serAx>
        <c:axId val="29185344"/>
        <c:scaling>
          <c:orientation val="minMax"/>
        </c:scaling>
        <c:delete val="0"/>
        <c:axPos val="b"/>
        <c:majorTickMark val="out"/>
        <c:minorTickMark val="none"/>
        <c:tickLblPos val="nextTo"/>
        <c:crossAx val="29202304"/>
        <c:crosses val="autoZero"/>
      </c:serAx>
      <c:spPr>
        <a:gradFill flip="none" rotWithShape="1">
          <a:gsLst>
            <a:gs pos="0">
              <a:srgbClr val="93A299">
                <a:lumMod val="5000"/>
                <a:lumOff val="95000"/>
              </a:srgbClr>
            </a:gs>
            <a:gs pos="74000">
              <a:srgbClr val="93A299">
                <a:lumMod val="45000"/>
                <a:lumOff val="55000"/>
              </a:srgbClr>
            </a:gs>
            <a:gs pos="83000">
              <a:srgbClr val="93A299">
                <a:lumMod val="45000"/>
                <a:lumOff val="55000"/>
              </a:srgbClr>
            </a:gs>
            <a:gs pos="100000">
              <a:srgbClr val="93A299">
                <a:lumMod val="30000"/>
                <a:lumOff val="70000"/>
              </a:srgbClr>
            </a:gs>
          </a:gsLst>
          <a:path path="shape">
            <a:fillToRect l="50000" t="50000" r="50000" b="50000"/>
          </a:path>
          <a:tileRect/>
        </a:gradFill>
      </c:spPr>
    </c:plotArea>
    <c:legend>
      <c:legendPos val="r"/>
      <c:layout>
        <c:manualLayout>
          <c:xMode val="edge"/>
          <c:yMode val="edge"/>
          <c:x val="0.1518855399772544"/>
          <c:y val="0.91826776191534276"/>
          <c:w val="0.71924756381617228"/>
          <c:h val="6.7357099211198743E-2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rgbClr val="93A299">
            <a:lumMod val="5000"/>
            <a:lumOff val="95000"/>
          </a:srgbClr>
        </a:gs>
        <a:gs pos="74000">
          <a:srgbClr val="93A299">
            <a:lumMod val="45000"/>
            <a:lumOff val="55000"/>
          </a:srgbClr>
        </a:gs>
        <a:gs pos="83000">
          <a:srgbClr val="93A299">
            <a:lumMod val="45000"/>
            <a:lumOff val="55000"/>
          </a:srgbClr>
        </a:gs>
        <a:gs pos="100000">
          <a:srgbClr val="93A299">
            <a:lumMod val="30000"/>
            <a:lumOff val="70000"/>
          </a:srgbClr>
        </a:gs>
      </a:gsLst>
      <a:path path="shape">
        <a:fillToRect l="50000" t="50000" r="50000" b="50000"/>
      </a:path>
      <a:tileRect/>
    </a:gradFill>
    <a:effectLst>
      <a:outerShdw blurRad="50800" dist="50800" sx="1000" sy="1000" algn="ctr" rotWithShape="0">
        <a:srgbClr val="F3F2DC">
          <a:alpha val="96000"/>
        </a:srgbClr>
      </a:outerShdw>
    </a:effectLst>
    <a:scene3d>
      <a:camera prst="orthographicFront"/>
      <a:lightRig rig="threePt" dir="t"/>
    </a:scene3d>
    <a:sp3d>
      <a:bevelT/>
      <a:bevelB prst="relaxedInset"/>
    </a:sp3d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pattFill prst="pct5">
          <a:fgClr>
            <a:schemeClr val="bg1">
              <a:lumMod val="50000"/>
            </a:schemeClr>
          </a:fgClr>
          <a:bgClr>
            <a:schemeClr val="bg1"/>
          </a:bgClr>
        </a:pattFill>
        <a:ln>
          <a:noFill/>
        </a:ln>
      </c:spPr>
    </c:sideWall>
    <c:backWall>
      <c:thickness val="0"/>
      <c:spPr>
        <a:pattFill prst="pct5">
          <a:fgClr>
            <a:schemeClr val="bg1">
              <a:lumMod val="50000"/>
            </a:schemeClr>
          </a:fgClr>
          <a:bgClr>
            <a:schemeClr val="bg1"/>
          </a:bgClr>
        </a:pattFill>
        <a:ln>
          <a:noFill/>
        </a:ln>
      </c:spPr>
    </c:backWall>
    <c:plotArea>
      <c:layout>
        <c:manualLayout>
          <c:layoutTarget val="inner"/>
          <c:xMode val="edge"/>
          <c:yMode val="edge"/>
          <c:x val="7.1988407699037624E-2"/>
          <c:y val="0.10015421967365738"/>
          <c:w val="0.89745603674540686"/>
          <c:h val="0.8321463729470617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Sayfa2!$U$36:$U$41</c:f>
              <c:strCache>
                <c:ptCount val="6"/>
                <c:pt idx="0">
                  <c:v>İktisat</c:v>
                </c:pt>
                <c:pt idx="1">
                  <c:v>İşletme</c:v>
                </c:pt>
                <c:pt idx="2">
                  <c:v>Ulus.İliş.</c:v>
                </c:pt>
                <c:pt idx="3">
                  <c:v>Fin. Bank.</c:v>
                </c:pt>
                <c:pt idx="4">
                  <c:v>Maliye</c:v>
                </c:pt>
                <c:pt idx="5">
                  <c:v>Toplam</c:v>
                </c:pt>
              </c:strCache>
            </c:strRef>
          </c:cat>
          <c:val>
            <c:numRef>
              <c:f>Sayfa2!$V$36:$V$41</c:f>
              <c:numCache>
                <c:formatCode>General</c:formatCode>
                <c:ptCount val="6"/>
                <c:pt idx="0">
                  <c:v>11.07</c:v>
                </c:pt>
                <c:pt idx="1">
                  <c:v>16.100000000000001</c:v>
                </c:pt>
                <c:pt idx="2">
                  <c:v>14.33</c:v>
                </c:pt>
                <c:pt idx="3">
                  <c:v>17.5</c:v>
                </c:pt>
                <c:pt idx="4">
                  <c:v>3.6</c:v>
                </c:pt>
                <c:pt idx="5">
                  <c:v>13.35</c:v>
                </c:pt>
              </c:numCache>
            </c:numRef>
          </c:val>
          <c:shape val="cone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360896"/>
        <c:axId val="29362432"/>
        <c:axId val="0"/>
      </c:bar3DChart>
      <c:catAx>
        <c:axId val="29360896"/>
        <c:scaling>
          <c:orientation val="minMax"/>
        </c:scaling>
        <c:delete val="0"/>
        <c:axPos val="b"/>
        <c:majorTickMark val="out"/>
        <c:minorTickMark val="none"/>
        <c:tickLblPos val="nextTo"/>
        <c:crossAx val="29362432"/>
        <c:crosses val="autoZero"/>
        <c:auto val="1"/>
        <c:lblAlgn val="ctr"/>
        <c:lblOffset val="100"/>
        <c:noMultiLvlLbl val="0"/>
      </c:catAx>
      <c:valAx>
        <c:axId val="29362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9360896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</c:spPr>
    </c:plotArea>
    <c:plotVisOnly val="1"/>
    <c:dispBlanksAs val="gap"/>
    <c:showDLblsOverMax val="0"/>
  </c:chart>
  <c:spPr>
    <a:solidFill>
      <a:schemeClr val="accent6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808187020100748E-2"/>
          <c:y val="0.10565225520952361"/>
          <c:w val="0.89210761698265972"/>
          <c:h val="0.76165402807498672"/>
        </c:manualLayout>
      </c:layout>
      <c:bar3DChart>
        <c:barDir val="col"/>
        <c:grouping val="stacked"/>
        <c:varyColors val="0"/>
        <c:ser>
          <c:idx val="0"/>
          <c:order val="0"/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7.4074074074074077E-3"/>
                  <c:y val="-0.262345742768966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382716049383166E-3"/>
                  <c:y val="-0.274691424781623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283950617283949E-2"/>
                  <c:y val="-0.354938357863895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222222222222133E-2"/>
                  <c:y val="-0.29012352729744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814814814814815E-2"/>
                  <c:y val="-9.5679035598093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9382716049382715E-3"/>
                  <c:y val="-0.30555562981326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Sayfa2!$U$43:$U$48</c:f>
              <c:strCache>
                <c:ptCount val="6"/>
                <c:pt idx="0">
                  <c:v>İktisat</c:v>
                </c:pt>
                <c:pt idx="1">
                  <c:v>İşletme</c:v>
                </c:pt>
                <c:pt idx="2">
                  <c:v>Ulus.İliş.</c:v>
                </c:pt>
                <c:pt idx="3">
                  <c:v>Fin. Bank.</c:v>
                </c:pt>
                <c:pt idx="4">
                  <c:v>Maliye</c:v>
                </c:pt>
                <c:pt idx="5">
                  <c:v>Toplam</c:v>
                </c:pt>
              </c:strCache>
            </c:strRef>
          </c:cat>
          <c:val>
            <c:numRef>
              <c:f>Sayfa2!$V$43:$V$48</c:f>
              <c:numCache>
                <c:formatCode>General</c:formatCode>
                <c:ptCount val="6"/>
                <c:pt idx="0">
                  <c:v>24</c:v>
                </c:pt>
                <c:pt idx="1">
                  <c:v>24.16</c:v>
                </c:pt>
                <c:pt idx="2">
                  <c:v>32.25</c:v>
                </c:pt>
                <c:pt idx="3">
                  <c:v>26.25</c:v>
                </c:pt>
                <c:pt idx="4">
                  <c:v>5.5</c:v>
                </c:pt>
                <c:pt idx="5">
                  <c:v>24.27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9645440"/>
        <c:axId val="29651328"/>
        <c:axId val="0"/>
      </c:bar3DChart>
      <c:catAx>
        <c:axId val="29645440"/>
        <c:scaling>
          <c:orientation val="minMax"/>
        </c:scaling>
        <c:delete val="0"/>
        <c:axPos val="b"/>
        <c:majorTickMark val="out"/>
        <c:minorTickMark val="none"/>
        <c:tickLblPos val="nextTo"/>
        <c:crossAx val="29651328"/>
        <c:crosses val="autoZero"/>
        <c:auto val="1"/>
        <c:lblAlgn val="ctr"/>
        <c:lblOffset val="100"/>
        <c:noMultiLvlLbl val="0"/>
      </c:catAx>
      <c:valAx>
        <c:axId val="29651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645440"/>
        <c:crosses val="autoZero"/>
        <c:crossBetween val="between"/>
      </c:valAx>
      <c:spPr>
        <a:solidFill>
          <a:schemeClr val="tx2">
            <a:lumMod val="40000"/>
            <a:lumOff val="60000"/>
          </a:schemeClr>
        </a:solidFill>
      </c:spPr>
    </c:plotArea>
    <c:plotVisOnly val="1"/>
    <c:dispBlanksAs val="gap"/>
    <c:showDLblsOverMax val="0"/>
  </c:chart>
  <c:spPr>
    <a:solidFill>
      <a:schemeClr val="tx2"/>
    </a:solidFill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4.0416805540125174E-2"/>
          <c:y val="2.7324819933935353E-2"/>
          <c:w val="0.94582388796831873"/>
          <c:h val="0.86863411890071685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Sayfa2!$I$3:$I$8</c:f>
              <c:strCache>
                <c:ptCount val="6"/>
                <c:pt idx="0">
                  <c:v>İktisat</c:v>
                </c:pt>
                <c:pt idx="1">
                  <c:v>İşletme</c:v>
                </c:pt>
                <c:pt idx="2">
                  <c:v>Ulus.İliş.</c:v>
                </c:pt>
                <c:pt idx="3">
                  <c:v>Fin. Bank.</c:v>
                </c:pt>
                <c:pt idx="4">
                  <c:v>Maliye</c:v>
                </c:pt>
                <c:pt idx="5">
                  <c:v>Toplam</c:v>
                </c:pt>
              </c:strCache>
            </c:strRef>
          </c:cat>
          <c:val>
            <c:numRef>
              <c:f>Sayfa2!$T$3:$T$8</c:f>
              <c:numCache>
                <c:formatCode>General</c:formatCode>
                <c:ptCount val="6"/>
                <c:pt idx="0">
                  <c:v>36</c:v>
                </c:pt>
                <c:pt idx="1">
                  <c:v>72.5</c:v>
                </c:pt>
                <c:pt idx="2">
                  <c:v>64.5</c:v>
                </c:pt>
                <c:pt idx="3">
                  <c:v>105</c:v>
                </c:pt>
                <c:pt idx="4">
                  <c:v>11</c:v>
                </c:pt>
                <c:pt idx="5">
                  <c:v>53.4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0560128"/>
        <c:axId val="20578304"/>
        <c:axId val="0"/>
      </c:bar3DChart>
      <c:catAx>
        <c:axId val="20560128"/>
        <c:scaling>
          <c:orientation val="minMax"/>
        </c:scaling>
        <c:delete val="0"/>
        <c:axPos val="l"/>
        <c:majorTickMark val="out"/>
        <c:minorTickMark val="none"/>
        <c:tickLblPos val="nextTo"/>
        <c:crossAx val="20578304"/>
        <c:crosses val="autoZero"/>
        <c:auto val="1"/>
        <c:lblAlgn val="ctr"/>
        <c:lblOffset val="100"/>
        <c:noMultiLvlLbl val="0"/>
      </c:catAx>
      <c:valAx>
        <c:axId val="205783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0560128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spPr>
    <a:solidFill>
      <a:schemeClr val="accent6">
        <a:lumMod val="75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1">
            <a:lumMod val="85000"/>
          </a:schemeClr>
        </a:solidFill>
      </c:spPr>
    </c:sideWall>
    <c:backWall>
      <c:thickness val="0"/>
      <c:spPr>
        <a:solidFill>
          <a:schemeClr val="bg1">
            <a:lumMod val="85000"/>
          </a:schemeClr>
        </a:solidFill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'[Microsoft PowerPoint uygulamasında grafik]Sayfa1'!$A$36:$A$39</c:f>
              <c:strCache>
                <c:ptCount val="4"/>
                <c:pt idx="0">
                  <c:v>TZ</c:v>
                </c:pt>
                <c:pt idx="1">
                  <c:v>YZ</c:v>
                </c:pt>
                <c:pt idx="2">
                  <c:v>DSÜ</c:v>
                </c:pt>
                <c:pt idx="3">
                  <c:v>TOPLAM</c:v>
                </c:pt>
              </c:strCache>
            </c:strRef>
          </c:cat>
          <c:val>
            <c:numRef>
              <c:f>'[Microsoft PowerPoint uygulamasında grafik]Sayfa1'!$B$36:$B$39</c:f>
              <c:numCache>
                <c:formatCode>General</c:formatCode>
                <c:ptCount val="4"/>
                <c:pt idx="0">
                  <c:v>22</c:v>
                </c:pt>
                <c:pt idx="1">
                  <c:v>6</c:v>
                </c:pt>
                <c:pt idx="2">
                  <c:v>12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92774400"/>
        <c:axId val="92775936"/>
        <c:axId val="0"/>
      </c:bar3DChart>
      <c:catAx>
        <c:axId val="92774400"/>
        <c:scaling>
          <c:orientation val="minMax"/>
        </c:scaling>
        <c:delete val="0"/>
        <c:axPos val="l"/>
        <c:majorTickMark val="out"/>
        <c:minorTickMark val="none"/>
        <c:tickLblPos val="nextTo"/>
        <c:crossAx val="92775936"/>
        <c:crosses val="autoZero"/>
        <c:auto val="1"/>
        <c:lblAlgn val="ctr"/>
        <c:lblOffset val="100"/>
        <c:noMultiLvlLbl val="0"/>
      </c:catAx>
      <c:valAx>
        <c:axId val="927759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2774400"/>
        <c:crosses val="autoZero"/>
        <c:crossBetween val="between"/>
      </c:valAx>
      <c:spPr>
        <a:solidFill>
          <a:schemeClr val="bg1">
            <a:lumMod val="75000"/>
          </a:schemeClr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5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915153105861767"/>
          <c:h val="1"/>
        </c:manualLayout>
      </c:layout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0.14786111111111111"/>
                  <c:y val="-0.110153523117302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Sayfa1!$G$36:$I$36</c:f>
              <c:strCache>
                <c:ptCount val="3"/>
                <c:pt idx="0">
                  <c:v>TZ</c:v>
                </c:pt>
                <c:pt idx="1">
                  <c:v>YZ</c:v>
                </c:pt>
                <c:pt idx="2">
                  <c:v>DSÜ</c:v>
                </c:pt>
              </c:strCache>
            </c:strRef>
          </c:cat>
          <c:val>
            <c:numRef>
              <c:f>Sayfa1!$G$38:$I$38</c:f>
              <c:numCache>
                <c:formatCode>General</c:formatCode>
                <c:ptCount val="3"/>
                <c:pt idx="0">
                  <c:v>55</c:v>
                </c:pt>
                <c:pt idx="1">
                  <c:v>15</c:v>
                </c:pt>
                <c:pt idx="2">
                  <c:v>26.3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</c:spPr>
    </c:plotArea>
    <c:plotVisOnly val="1"/>
    <c:dispBlanksAs val="gap"/>
    <c:showDLblsOverMax val="0"/>
  </c:chart>
  <c:spPr>
    <a:gradFill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070866141732285E-4"/>
          <c:y val="0"/>
          <c:w val="0.99893067436951455"/>
          <c:h val="1"/>
        </c:manualLayout>
      </c:layout>
      <c:pie3DChart>
        <c:varyColors val="1"/>
        <c:ser>
          <c:idx val="0"/>
          <c:order val="0"/>
          <c:explosion val="19"/>
          <c:dLbls>
            <c:dLbl>
              <c:idx val="1"/>
              <c:layout>
                <c:manualLayout>
                  <c:x val="-0.18933333333333333"/>
                  <c:y val="-0.20805118110236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Sayfa1!$A$11:$A$14</c:f>
              <c:strCache>
                <c:ptCount val="4"/>
                <c:pt idx="0">
                  <c:v>Prof.</c:v>
                </c:pt>
                <c:pt idx="1">
                  <c:v>Doç.</c:v>
                </c:pt>
                <c:pt idx="2">
                  <c:v>Yrd. Doç.</c:v>
                </c:pt>
                <c:pt idx="3">
                  <c:v>Öğr. Grv.</c:v>
                </c:pt>
              </c:strCache>
            </c:strRef>
          </c:cat>
          <c:val>
            <c:numRef>
              <c:f>Sayfa1!$B$11:$B$14</c:f>
              <c:numCache>
                <c:formatCode>General</c:formatCode>
                <c:ptCount val="4"/>
                <c:pt idx="0">
                  <c:v>17.5</c:v>
                </c:pt>
                <c:pt idx="1">
                  <c:v>37.5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plotVisOnly val="1"/>
    <c:dispBlanksAs val="gap"/>
    <c:showDLblsOverMax val="0"/>
  </c:chart>
  <c:spPr>
    <a:solidFill>
      <a:schemeClr val="bg2">
        <a:lumMod val="90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explosion val="25"/>
          <c:dLbls>
            <c:spPr>
              <a:gradFill>
                <a:gsLst>
                  <a:gs pos="0">
                    <a:srgbClr val="93A299">
                      <a:lumMod val="0"/>
                      <a:lumOff val="100000"/>
                    </a:srgbClr>
                  </a:gs>
                  <a:gs pos="35000">
                    <a:srgbClr val="93A299">
                      <a:lumMod val="0"/>
                      <a:lumOff val="100000"/>
                    </a:srgbClr>
                  </a:gs>
                  <a:gs pos="100000">
                    <a:srgbClr val="93A299">
                      <a:lumMod val="100000"/>
                    </a:srgbClr>
                  </a:gs>
                </a:gsLst>
                <a:path path="circle">
                  <a:fillToRect l="50000" t="-80000" r="50000" b="180000"/>
                </a:path>
              </a:gradFill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Sayfa1!$B$62:$B$66</c:f>
              <c:strCache>
                <c:ptCount val="5"/>
                <c:pt idx="0">
                  <c:v>İktisat</c:v>
                </c:pt>
                <c:pt idx="1">
                  <c:v>İşletme</c:v>
                </c:pt>
                <c:pt idx="2">
                  <c:v>Ulus.İliş.</c:v>
                </c:pt>
                <c:pt idx="3">
                  <c:v>Fin. Bank.</c:v>
                </c:pt>
                <c:pt idx="4">
                  <c:v>Maliye</c:v>
                </c:pt>
              </c:strCache>
            </c:strRef>
          </c:cat>
          <c:val>
            <c:numRef>
              <c:f>Sayfa1!$C$62:$C$66</c:f>
              <c:numCache>
                <c:formatCode>0%</c:formatCode>
                <c:ptCount val="5"/>
                <c:pt idx="0">
                  <c:v>0.4</c:v>
                </c:pt>
                <c:pt idx="1">
                  <c:v>0.2</c:v>
                </c:pt>
                <c:pt idx="2">
                  <c:v>0.2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flip="none" rotWithShape="1">
          <a:gsLst>
            <a:gs pos="0">
              <a:srgbClr val="93A299">
                <a:lumMod val="0"/>
                <a:lumOff val="100000"/>
              </a:srgbClr>
            </a:gs>
            <a:gs pos="35000">
              <a:srgbClr val="93A299">
                <a:lumMod val="0"/>
                <a:lumOff val="100000"/>
              </a:srgbClr>
            </a:gs>
            <a:gs pos="100000">
              <a:srgbClr val="93A299">
                <a:lumMod val="100000"/>
              </a:srgbClr>
            </a:gs>
          </a:gsLst>
          <a:path path="circle">
            <a:fillToRect l="50000" t="-80000" r="50000" b="180000"/>
          </a:path>
          <a:tileRect/>
        </a:gradFill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2">
            <a:lumMod val="50000"/>
          </a:schemeClr>
        </a:solidFill>
      </c:spPr>
    </c:sideWall>
    <c:backWall>
      <c:thickness val="0"/>
      <c:spPr>
        <a:solidFill>
          <a:schemeClr val="bg2">
            <a:lumMod val="50000"/>
          </a:schemeClr>
        </a:soli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Sayfa1!$B$68:$B$73</c:f>
              <c:strCache>
                <c:ptCount val="6"/>
                <c:pt idx="0">
                  <c:v>İktisat</c:v>
                </c:pt>
                <c:pt idx="1">
                  <c:v>İşletme</c:v>
                </c:pt>
                <c:pt idx="2">
                  <c:v>Ulus.İliş.</c:v>
                </c:pt>
                <c:pt idx="3">
                  <c:v>Fin. Bank.</c:v>
                </c:pt>
                <c:pt idx="4">
                  <c:v>Maliye</c:v>
                </c:pt>
                <c:pt idx="5">
                  <c:v>Toplam</c:v>
                </c:pt>
              </c:strCache>
            </c:strRef>
          </c:cat>
          <c:val>
            <c:numRef>
              <c:f>Sayfa1!$C$68:$C$73</c:f>
              <c:numCache>
                <c:formatCode>General</c:formatCode>
                <c:ptCount val="6"/>
                <c:pt idx="0">
                  <c:v>0.66</c:v>
                </c:pt>
                <c:pt idx="1">
                  <c:v>0.33</c:v>
                </c:pt>
                <c:pt idx="2">
                  <c:v>0.5</c:v>
                </c:pt>
                <c:pt idx="3">
                  <c:v>0.25</c:v>
                </c:pt>
                <c:pt idx="4">
                  <c:v>0.5</c:v>
                </c:pt>
                <c:pt idx="5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910080"/>
        <c:axId val="22911616"/>
        <c:axId val="0"/>
      </c:bar3DChart>
      <c:catAx>
        <c:axId val="22910080"/>
        <c:scaling>
          <c:orientation val="minMax"/>
        </c:scaling>
        <c:delete val="0"/>
        <c:axPos val="b"/>
        <c:majorTickMark val="out"/>
        <c:minorTickMark val="none"/>
        <c:tickLblPos val="nextTo"/>
        <c:crossAx val="22911616"/>
        <c:crosses val="autoZero"/>
        <c:auto val="1"/>
        <c:lblAlgn val="ctr"/>
        <c:lblOffset val="100"/>
        <c:noMultiLvlLbl val="0"/>
      </c:catAx>
      <c:valAx>
        <c:axId val="229116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2910080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plotVisOnly val="1"/>
    <c:dispBlanksAs val="gap"/>
    <c:showDLblsOverMax val="0"/>
  </c:chart>
  <c:spPr>
    <a:solidFill>
      <a:schemeClr val="bg2">
        <a:lumMod val="90000"/>
      </a:schemeClr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Sayfa1!$L$116</c:f>
              <c:strCache>
                <c:ptCount val="1"/>
                <c:pt idx="0">
                  <c:v>Teorik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Sayfa1!$K$117:$K$122</c:f>
              <c:strCache>
                <c:ptCount val="6"/>
                <c:pt idx="0">
                  <c:v>İktisat</c:v>
                </c:pt>
                <c:pt idx="1">
                  <c:v>İşletme</c:v>
                </c:pt>
                <c:pt idx="2">
                  <c:v>Ulus.İliş.</c:v>
                </c:pt>
                <c:pt idx="3">
                  <c:v>Fin. Bank.</c:v>
                </c:pt>
                <c:pt idx="4">
                  <c:v>Maliye</c:v>
                </c:pt>
                <c:pt idx="5">
                  <c:v>Toplam</c:v>
                </c:pt>
              </c:strCache>
            </c:strRef>
          </c:cat>
          <c:val>
            <c:numRef>
              <c:f>Sayfa1!$L$117:$L$122</c:f>
              <c:numCache>
                <c:formatCode>General</c:formatCode>
                <c:ptCount val="6"/>
                <c:pt idx="0">
                  <c:v>11.2</c:v>
                </c:pt>
                <c:pt idx="1">
                  <c:v>13.5</c:v>
                </c:pt>
                <c:pt idx="2">
                  <c:v>10</c:v>
                </c:pt>
                <c:pt idx="3">
                  <c:v>16</c:v>
                </c:pt>
                <c:pt idx="4">
                  <c:v>10</c:v>
                </c:pt>
                <c:pt idx="5">
                  <c:v>12.6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Sayfa1!$M$116</c:f>
              <c:strCache>
                <c:ptCount val="1"/>
                <c:pt idx="0">
                  <c:v>Uygulama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Sayfa1!$K$117:$K$122</c:f>
              <c:strCache>
                <c:ptCount val="6"/>
                <c:pt idx="0">
                  <c:v>İktisat</c:v>
                </c:pt>
                <c:pt idx="1">
                  <c:v>İşletme</c:v>
                </c:pt>
                <c:pt idx="2">
                  <c:v>Ulus.İliş.</c:v>
                </c:pt>
                <c:pt idx="3">
                  <c:v>Fin. Bank.</c:v>
                </c:pt>
                <c:pt idx="4">
                  <c:v>Maliye</c:v>
                </c:pt>
                <c:pt idx="5">
                  <c:v>Toplam</c:v>
                </c:pt>
              </c:strCache>
            </c:strRef>
          </c:cat>
          <c:val>
            <c:numRef>
              <c:f>Sayfa1!$M$117:$M$122</c:f>
              <c:numCache>
                <c:formatCode>General</c:formatCode>
                <c:ptCount val="6"/>
                <c:pt idx="0">
                  <c:v>9.8000000000000007</c:v>
                </c:pt>
                <c:pt idx="1">
                  <c:v>8.33</c:v>
                </c:pt>
                <c:pt idx="2">
                  <c:v>7.25</c:v>
                </c:pt>
                <c:pt idx="3">
                  <c:v>6</c:v>
                </c:pt>
                <c:pt idx="4">
                  <c:v>11</c:v>
                </c:pt>
                <c:pt idx="5">
                  <c:v>8.36</c:v>
                </c:pt>
              </c:numCache>
            </c:numRef>
          </c:val>
          <c:shape val="pyramidToMax"/>
        </c:ser>
        <c:ser>
          <c:idx val="2"/>
          <c:order val="2"/>
          <c:tx>
            <c:strRef>
              <c:f>Sayfa1!$N$116</c:f>
              <c:strCache>
                <c:ptCount val="1"/>
                <c:pt idx="0">
                  <c:v>Toplam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Sayfa1!$K$117:$K$122</c:f>
              <c:strCache>
                <c:ptCount val="6"/>
                <c:pt idx="0">
                  <c:v>İktisat</c:v>
                </c:pt>
                <c:pt idx="1">
                  <c:v>İşletme</c:v>
                </c:pt>
                <c:pt idx="2">
                  <c:v>Ulus.İliş.</c:v>
                </c:pt>
                <c:pt idx="3">
                  <c:v>Fin. Bank.</c:v>
                </c:pt>
                <c:pt idx="4">
                  <c:v>Maliye</c:v>
                </c:pt>
                <c:pt idx="5">
                  <c:v>Toplam</c:v>
                </c:pt>
              </c:strCache>
            </c:strRef>
          </c:cat>
          <c:val>
            <c:numRef>
              <c:f>Sayfa1!$N$117:$N$122</c:f>
              <c:numCache>
                <c:formatCode>General</c:formatCode>
                <c:ptCount val="6"/>
                <c:pt idx="0">
                  <c:v>21</c:v>
                </c:pt>
                <c:pt idx="1">
                  <c:v>22.8</c:v>
                </c:pt>
                <c:pt idx="2">
                  <c:v>17.25</c:v>
                </c:pt>
                <c:pt idx="3">
                  <c:v>22</c:v>
                </c:pt>
                <c:pt idx="4">
                  <c:v>21</c:v>
                </c:pt>
                <c:pt idx="5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gapDepth val="374"/>
        <c:shape val="cylinder"/>
        <c:axId val="22772352"/>
        <c:axId val="20644224"/>
        <c:axId val="25947648"/>
      </c:bar3DChart>
      <c:catAx>
        <c:axId val="22772352"/>
        <c:scaling>
          <c:orientation val="minMax"/>
        </c:scaling>
        <c:delete val="0"/>
        <c:axPos val="b"/>
        <c:majorTickMark val="out"/>
        <c:minorTickMark val="none"/>
        <c:tickLblPos val="nextTo"/>
        <c:crossAx val="20644224"/>
        <c:crosses val="autoZero"/>
        <c:auto val="1"/>
        <c:lblAlgn val="ctr"/>
        <c:lblOffset val="100"/>
        <c:noMultiLvlLbl val="0"/>
      </c:catAx>
      <c:valAx>
        <c:axId val="20644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72352"/>
        <c:crosses val="autoZero"/>
        <c:crossBetween val="between"/>
      </c:valAx>
      <c:serAx>
        <c:axId val="25947648"/>
        <c:scaling>
          <c:orientation val="minMax"/>
        </c:scaling>
        <c:delete val="0"/>
        <c:axPos val="b"/>
        <c:majorTickMark val="out"/>
        <c:minorTickMark val="none"/>
        <c:tickLblPos val="nextTo"/>
        <c:crossAx val="20644224"/>
        <c:crosses val="autoZero"/>
      </c:serAx>
      <c:spPr>
        <a:solidFill>
          <a:schemeClr val="accent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8246457288077085"/>
          <c:y val="0.42664132500678792"/>
          <c:w val="0.10846513233464865"/>
          <c:h val="0.34144351631502451"/>
        </c:manualLayout>
      </c:layout>
      <c:overlay val="0"/>
    </c:legend>
    <c:plotVisOnly val="1"/>
    <c:dispBlanksAs val="gap"/>
    <c:showDLblsOverMax val="0"/>
  </c:chart>
  <c:spPr>
    <a:gradFill flip="none" rotWithShape="1">
      <a:gsLst>
        <a:gs pos="0">
          <a:srgbClr val="FC9FCB"/>
        </a:gs>
        <a:gs pos="13000">
          <a:srgbClr val="F8B049"/>
        </a:gs>
        <a:gs pos="21001">
          <a:srgbClr val="F8B049"/>
        </a:gs>
        <a:gs pos="63000">
          <a:srgbClr val="FEE7F2"/>
        </a:gs>
        <a:gs pos="67000">
          <a:srgbClr val="F952A0"/>
        </a:gs>
        <a:gs pos="69000">
          <a:srgbClr val="C50849"/>
        </a:gs>
        <a:gs pos="82001">
          <a:srgbClr val="B43E85"/>
        </a:gs>
        <a:gs pos="100000">
          <a:srgbClr val="F8B049"/>
        </a:gs>
      </a:gsLst>
      <a:lin ang="5400000" scaled="0"/>
      <a:tileRect r="-100000" b="-100000"/>
    </a:gra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Lbls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Sayfa1!$P$121:$P$122</c:f>
              <c:strCache>
                <c:ptCount val="2"/>
                <c:pt idx="0">
                  <c:v>TZ</c:v>
                </c:pt>
                <c:pt idx="1">
                  <c:v>DG</c:v>
                </c:pt>
              </c:strCache>
            </c:strRef>
          </c:cat>
          <c:val>
            <c:numRef>
              <c:f>Sayfa1!$Q$121:$Q$122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43012729177271036"/>
          <c:y val="0.93017847305156753"/>
          <c:w val="0.30697166642755652"/>
          <c:h val="5.2212703495143474E-2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3">
            <a:lumMod val="40000"/>
            <a:lumOff val="60000"/>
          </a:schemeClr>
        </a:solidFill>
      </c:spPr>
    </c:sideWall>
    <c:backWall>
      <c:thickness val="0"/>
      <c:spPr>
        <a:solidFill>
          <a:schemeClr val="accent3">
            <a:lumMod val="40000"/>
            <a:lumOff val="60000"/>
          </a:schemeClr>
        </a:solidFill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Sayfa1!$R$107</c:f>
              <c:strCache>
                <c:ptCount val="1"/>
                <c:pt idx="0">
                  <c:v>TZ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Sayfa1!$Q$108:$Q$112</c:f>
              <c:strCache>
                <c:ptCount val="5"/>
                <c:pt idx="0">
                  <c:v>İktisat</c:v>
                </c:pt>
                <c:pt idx="1">
                  <c:v>İşletme</c:v>
                </c:pt>
                <c:pt idx="2">
                  <c:v>Ulus.İliş.</c:v>
                </c:pt>
                <c:pt idx="3">
                  <c:v>Fin. Bank.</c:v>
                </c:pt>
                <c:pt idx="4">
                  <c:v>Maliye</c:v>
                </c:pt>
              </c:strCache>
            </c:strRef>
          </c:cat>
          <c:val>
            <c:numRef>
              <c:f>Sayfa1!$R$108:$R$112</c:f>
              <c:numCache>
                <c:formatCode>General</c:formatCode>
                <c:ptCount val="5"/>
                <c:pt idx="0">
                  <c:v>50</c:v>
                </c:pt>
                <c:pt idx="1">
                  <c:v>80.5</c:v>
                </c:pt>
                <c:pt idx="2">
                  <c:v>54.7</c:v>
                </c:pt>
                <c:pt idx="3">
                  <c:v>87.6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Sayfa1!$S$107</c:f>
              <c:strCache>
                <c:ptCount val="1"/>
                <c:pt idx="0">
                  <c:v>DG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Sayfa1!$Q$108:$Q$112</c:f>
              <c:strCache>
                <c:ptCount val="5"/>
                <c:pt idx="0">
                  <c:v>İktisat</c:v>
                </c:pt>
                <c:pt idx="1">
                  <c:v>İşletme</c:v>
                </c:pt>
                <c:pt idx="2">
                  <c:v>Ulus.İliş.</c:v>
                </c:pt>
                <c:pt idx="3">
                  <c:v>Fin. Bank.</c:v>
                </c:pt>
                <c:pt idx="4">
                  <c:v>Maliye</c:v>
                </c:pt>
              </c:strCache>
            </c:strRef>
          </c:cat>
          <c:val>
            <c:numRef>
              <c:f>Sayfa1!$S$108:$S$112</c:f>
              <c:numCache>
                <c:formatCode>General</c:formatCode>
                <c:ptCount val="5"/>
                <c:pt idx="0">
                  <c:v>50</c:v>
                </c:pt>
                <c:pt idx="1">
                  <c:v>19.399999999999999</c:v>
                </c:pt>
                <c:pt idx="2">
                  <c:v>45.2</c:v>
                </c:pt>
                <c:pt idx="3">
                  <c:v>12.3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530752"/>
        <c:axId val="29553024"/>
        <c:axId val="0"/>
      </c:bar3DChart>
      <c:catAx>
        <c:axId val="29530752"/>
        <c:scaling>
          <c:orientation val="minMax"/>
        </c:scaling>
        <c:delete val="0"/>
        <c:axPos val="l"/>
        <c:majorTickMark val="out"/>
        <c:minorTickMark val="none"/>
        <c:tickLblPos val="nextTo"/>
        <c:crossAx val="29553024"/>
        <c:crosses val="autoZero"/>
        <c:auto val="1"/>
        <c:lblAlgn val="ctr"/>
        <c:lblOffset val="100"/>
        <c:noMultiLvlLbl val="0"/>
      </c:catAx>
      <c:valAx>
        <c:axId val="295530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9530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977631623000033"/>
          <c:y val="0.93242730675369101"/>
          <c:w val="0.36139213665802383"/>
          <c:h val="5.0531020317610267E-2"/>
        </c:manualLayout>
      </c:layout>
      <c:overlay val="0"/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tr-TR" smtClean="0"/>
              <a:pPr/>
              <a:t>08.04.2016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tr-TR" smtClean="0"/>
              <a:pPr/>
              <a:t>08.04.2016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14400" rtl="1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pPr algn="l" defTabSz="914400" rtl="1">
                <a:buNone/>
              </a:pPr>
              <a:t>13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14400" rtl="1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pPr algn="l" defTabSz="914400" rtl="1">
                <a:buNone/>
              </a:pPr>
              <a:t>16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14400" rtl="1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pPr algn="l" defTabSz="914400" rtl="1">
                <a:buNone/>
              </a:pPr>
              <a:t>17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rbest Form 4"/>
          <p:cNvSpPr>
            <a:spLocks noEditPoints="1"/>
          </p:cNvSpPr>
          <p:nvPr/>
        </p:nvSpPr>
        <p:spPr bwMode="auto">
          <a:xfrm>
            <a:off x="-3175" y="12700"/>
            <a:ext cx="12192000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tr-TR" dirty="0">
              <a:solidFill>
                <a:schemeClr val="lt1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09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08.04.2016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728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08.04.2016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944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08.04.2016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524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08.04.2016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62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08.04.2016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702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08.04.2016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30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08.04.2016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762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08.04.2016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04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08.04.2016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664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08.04.2016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744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tr-TR" smtClean="0"/>
              <a:pPr/>
              <a:t>08.04.2016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303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09836" y="188640"/>
            <a:ext cx="9753600" cy="3480049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tr-TR" sz="6000" b="0" i="0" baseline="0" dirty="0" smtClean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KIRGIZİSTAN-TÜRKİYE MANAS</a:t>
            </a:r>
            <a:r>
              <a:rPr lang="tr-TR" sz="6000" b="0" i="0" dirty="0" smtClean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ÜNİVERSİTESİ</a:t>
            </a:r>
            <a:br>
              <a:rPr lang="tr-TR" sz="6000" b="0" i="0" dirty="0" smtClean="0">
                <a:solidFill>
                  <a:srgbClr val="545454">
                    <a:lumMod val="50000"/>
                  </a:srgbClr>
                </a:solidFill>
                <a:latin typeface="Century Gothic"/>
              </a:rPr>
            </a:br>
            <a:r>
              <a:rPr lang="tr-TR" sz="6000" dirty="0" smtClean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İKTİSADİ VE İDARİ BİLİMLER FAKÜLTESİ</a:t>
            </a:r>
            <a:endParaRPr lang="tr-TR" sz="6000" b="0" i="0" baseline="0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69876" y="4221088"/>
            <a:ext cx="10081120" cy="158417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4400" b="0" i="0" dirty="0" smtClean="0">
              <a:solidFill>
                <a:srgbClr val="545454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r-TR" sz="4400" b="0" i="0" dirty="0" smtClean="0">
                <a:solidFill>
                  <a:srgbClr val="545454"/>
                </a:solidFill>
              </a:rPr>
              <a:t>2015-2016 </a:t>
            </a:r>
            <a:r>
              <a:rPr lang="tr-TR" sz="4400" b="0" i="0" dirty="0" smtClean="0">
                <a:solidFill>
                  <a:srgbClr val="545454"/>
                </a:solidFill>
              </a:rPr>
              <a:t>EGİTİM-ÖĞRETİM DÖNEMİ </a:t>
            </a:r>
            <a:endParaRPr lang="tr-TR" sz="4400" b="0" i="0" dirty="0">
              <a:solidFill>
                <a:srgbClr val="545454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772" y="188640"/>
            <a:ext cx="2438400" cy="151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ctrTitle"/>
          </p:nvPr>
        </p:nvSpPr>
        <p:spPr>
          <a:xfrm>
            <a:off x="2494013" y="116633"/>
            <a:ext cx="7175351" cy="504055"/>
          </a:xfrm>
        </p:spPr>
        <p:txBody>
          <a:bodyPr>
            <a:normAutofit/>
          </a:bodyPr>
          <a:lstStyle/>
          <a:p>
            <a:pPr algn="ctr"/>
            <a:r>
              <a:rPr lang="tr-TR" sz="2400" dirty="0">
                <a:latin typeface="Berlin Sans FB Demi" panose="020E0802020502020306" pitchFamily="34" charset="0"/>
              </a:rPr>
              <a:t>İİBF 2015-2016 </a:t>
            </a:r>
            <a:r>
              <a:rPr lang="tr-TR" sz="2400" dirty="0" smtClean="0">
                <a:latin typeface="Berlin Sans FB Demi" panose="020E0802020502020306" pitchFamily="34" charset="0"/>
              </a:rPr>
              <a:t>-</a:t>
            </a:r>
            <a:r>
              <a:rPr lang="tr-TR" sz="2400" dirty="0" smtClean="0">
                <a:latin typeface="Berlin Sans FB Demi" panose="020E0802020502020306" pitchFamily="34" charset="0"/>
              </a:rPr>
              <a:t>EĞİTİM-ÖĞRETİM</a:t>
            </a:r>
            <a:endParaRPr lang="tr-TR" sz="2400" dirty="0"/>
          </a:p>
        </p:txBody>
      </p:sp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2998068" y="715362"/>
            <a:ext cx="6768752" cy="360041"/>
          </a:xfrm>
        </p:spPr>
        <p:txBody>
          <a:bodyPr>
            <a:noAutofit/>
          </a:bodyPr>
          <a:lstStyle/>
          <a:p>
            <a:r>
              <a:rPr lang="tr-TR" sz="2400" dirty="0"/>
              <a:t>BÖLÜMLERE GÖRE ÖĞRENCİ SAYISI</a:t>
            </a:r>
          </a:p>
        </p:txBody>
      </p:sp>
      <p:graphicFrame>
        <p:nvGraphicFramePr>
          <p:cNvPr id="8" name="Grafik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47466"/>
              </p:ext>
            </p:extLst>
          </p:nvPr>
        </p:nvGraphicFramePr>
        <p:xfrm>
          <a:off x="1912937" y="1196752"/>
          <a:ext cx="8573963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550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1629916" y="28624"/>
            <a:ext cx="9753600" cy="592089"/>
          </a:xfrm>
        </p:spPr>
        <p:txBody>
          <a:bodyPr>
            <a:normAutofit/>
          </a:bodyPr>
          <a:lstStyle/>
          <a:p>
            <a:pPr algn="ctr"/>
            <a:r>
              <a:rPr lang="tr-TR" sz="2400" dirty="0">
                <a:latin typeface="Berlin Sans FB Demi" panose="020E0802020502020306" pitchFamily="34" charset="0"/>
              </a:rPr>
              <a:t>İİBF 2015-2016 </a:t>
            </a:r>
            <a:r>
              <a:rPr lang="tr-TR" sz="2400" dirty="0" smtClean="0">
                <a:latin typeface="Berlin Sans FB Demi" panose="020E0802020502020306" pitchFamily="34" charset="0"/>
              </a:rPr>
              <a:t>-EĞİTİM-ÖĞRETİM</a:t>
            </a:r>
            <a:endParaRPr lang="tr-TR" sz="2400" dirty="0"/>
          </a:p>
        </p:txBody>
      </p:sp>
      <p:sp>
        <p:nvSpPr>
          <p:cNvPr id="5" name="Metin Yer Tutucusu 4"/>
          <p:cNvSpPr>
            <a:spLocks noGrp="1"/>
          </p:cNvSpPr>
          <p:nvPr>
            <p:ph type="subTitle" idx="1"/>
          </p:nvPr>
        </p:nvSpPr>
        <p:spPr>
          <a:xfrm>
            <a:off x="333772" y="889562"/>
            <a:ext cx="4464496" cy="451206"/>
          </a:xfrm>
        </p:spPr>
        <p:txBody>
          <a:bodyPr>
            <a:normAutofit fontScale="77500" lnSpcReduction="20000"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ÖĞRETİM ÜYESİNE DÜŞEN ORTALAMA ÖĞRENCİ SAYISI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4294967295"/>
          </p:nvPr>
        </p:nvSpPr>
        <p:spPr>
          <a:xfrm>
            <a:off x="7246540" y="620713"/>
            <a:ext cx="4942285" cy="85566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2000" dirty="0">
                <a:solidFill>
                  <a:schemeClr val="tx2"/>
                </a:solidFill>
              </a:rPr>
              <a:t>TAM ZAMANLI ÖĞRETİM ÜYESİNE DÜŞEN ÖĞRENCİ SAYISI</a:t>
            </a:r>
          </a:p>
        </p:txBody>
      </p:sp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171757"/>
              </p:ext>
            </p:extLst>
          </p:nvPr>
        </p:nvGraphicFramePr>
        <p:xfrm>
          <a:off x="477788" y="1484784"/>
          <a:ext cx="525658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ik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935376"/>
              </p:ext>
            </p:extLst>
          </p:nvPr>
        </p:nvGraphicFramePr>
        <p:xfrm>
          <a:off x="6454452" y="1412776"/>
          <a:ext cx="51435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42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1884" y="260648"/>
            <a:ext cx="9753600" cy="504056"/>
          </a:xfrm>
        </p:spPr>
        <p:txBody>
          <a:bodyPr>
            <a:noAutofit/>
          </a:bodyPr>
          <a:lstStyle/>
          <a:p>
            <a:r>
              <a:rPr lang="tr-TR" sz="2000" dirty="0" smtClean="0">
                <a:latin typeface="Berlin Sans FB Demi" panose="020E0802020502020306" pitchFamily="34" charset="0"/>
              </a:rPr>
              <a:t>İİBF 2015-2016 </a:t>
            </a:r>
            <a:r>
              <a:rPr lang="tr-TR" sz="2000" dirty="0" smtClean="0">
                <a:latin typeface="Berlin Sans FB Demi" panose="020E0802020502020306" pitchFamily="34" charset="0"/>
              </a:rPr>
              <a:t>-AKADEMİK PERSONEL</a:t>
            </a:r>
            <a:r>
              <a:rPr lang="tr-TR" sz="2000" dirty="0" smtClean="0"/>
              <a:t/>
            </a:r>
            <a:br>
              <a:rPr lang="tr-TR" sz="2000" dirty="0" smtClean="0"/>
            </a:b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69876" y="692696"/>
            <a:ext cx="9753600" cy="3600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1600" dirty="0" smtClean="0"/>
              <a:t>ARAŞTIRMA GÖREVLİSİNE DÜŞEN ÖĞRENCİ SAYISI</a:t>
            </a:r>
            <a:endParaRPr lang="tr-TR" sz="1600" dirty="0"/>
          </a:p>
        </p:txBody>
      </p:sp>
      <p:graphicFrame>
        <p:nvGraphicFramePr>
          <p:cNvPr id="13" name="Grafik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644666"/>
              </p:ext>
            </p:extLst>
          </p:nvPr>
        </p:nvGraphicFramePr>
        <p:xfrm>
          <a:off x="1053852" y="1268760"/>
          <a:ext cx="101531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502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21804" y="692696"/>
            <a:ext cx="11377264" cy="67545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600" dirty="0">
                <a:latin typeface="Berlin Sans FB Demi" panose="020E0802020502020306" pitchFamily="34" charset="0"/>
              </a:rPr>
              <a:t>İİBF 2015-2016 </a:t>
            </a:r>
            <a:r>
              <a:rPr lang="tr-TR" sz="2600" dirty="0" smtClean="0">
                <a:latin typeface="Berlin Sans FB Demi" panose="020E0802020502020306" pitchFamily="34" charset="0"/>
              </a:rPr>
              <a:t>AKADEMİK </a:t>
            </a:r>
            <a:r>
              <a:rPr lang="tr-TR" sz="2600" dirty="0" smtClean="0">
                <a:latin typeface="Berlin Sans FB Demi" panose="020E0802020502020306" pitchFamily="34" charset="0"/>
              </a:rPr>
              <a:t>DÖNEM PLANI</a:t>
            </a:r>
            <a:br>
              <a:rPr lang="tr-TR" sz="2600" dirty="0" smtClean="0">
                <a:latin typeface="Berlin Sans FB Demi" panose="020E0802020502020306" pitchFamily="34" charset="0"/>
              </a:rPr>
            </a:br>
            <a:r>
              <a:rPr lang="tr-TR" sz="2600" dirty="0">
                <a:latin typeface="Berlin Sans FB Demi" panose="020E0802020502020306" pitchFamily="34" charset="0"/>
              </a:rPr>
              <a:t/>
            </a:r>
            <a:br>
              <a:rPr lang="tr-TR" sz="2600" dirty="0">
                <a:latin typeface="Berlin Sans FB Demi" panose="020E0802020502020306" pitchFamily="34" charset="0"/>
              </a:rPr>
            </a:br>
            <a:r>
              <a:rPr lang="tr-TR" sz="2600" dirty="0" smtClean="0">
                <a:latin typeface="Berlin Sans FB Demi" panose="020E0802020502020306" pitchFamily="34" charset="0"/>
              </a:rPr>
              <a:t>orta asya ülke raporları dizisi / 1- Kırgızistan ülke raporu</a:t>
            </a:r>
            <a:endParaRPr lang="tr-TR" sz="2600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1217614" y="1916832"/>
            <a:ext cx="9701334" cy="425536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user\Desktop\AKADEMİK KURUL\CKyLA9ZXAAABk6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1484784"/>
            <a:ext cx="9793088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1185030" y="260648"/>
            <a:ext cx="10453997" cy="870991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latin typeface="Berlin Sans FB Demi" panose="020E0802020502020306" pitchFamily="34" charset="0"/>
              </a:rPr>
              <a:t/>
            </a:r>
            <a:br>
              <a:rPr lang="tr-TR" dirty="0">
                <a:latin typeface="Berlin Sans FB Demi" panose="020E0802020502020306" pitchFamily="34" charset="0"/>
              </a:rPr>
            </a:br>
            <a:r>
              <a:rPr lang="tr-TR" dirty="0">
                <a:latin typeface="Berlin Sans FB Demi" panose="020E0802020502020306" pitchFamily="34" charset="0"/>
              </a:rPr>
              <a:t/>
            </a:r>
            <a:br>
              <a:rPr lang="tr-TR" dirty="0">
                <a:latin typeface="Berlin Sans FB Demi" panose="020E0802020502020306" pitchFamily="34" charset="0"/>
              </a:rPr>
            </a:br>
            <a:r>
              <a:rPr lang="tr-TR" sz="2700" dirty="0">
                <a:latin typeface="Berlin Sans FB Demi" panose="020E0802020502020306" pitchFamily="34" charset="0"/>
              </a:rPr>
              <a:t>İİBF </a:t>
            </a:r>
            <a:r>
              <a:rPr lang="tr-TR" sz="2700" dirty="0" smtClean="0">
                <a:latin typeface="Berlin Sans FB Demi" panose="020E0802020502020306" pitchFamily="34" charset="0"/>
              </a:rPr>
              <a:t>2015-2016</a:t>
            </a:r>
            <a:r>
              <a:rPr lang="ru-RU" sz="2700" dirty="0" smtClean="0">
                <a:latin typeface="Berlin Sans FB Demi" panose="020E0802020502020306" pitchFamily="34" charset="0"/>
              </a:rPr>
              <a:t> </a:t>
            </a:r>
            <a:r>
              <a:rPr lang="tr-TR" sz="2700" dirty="0" smtClean="0">
                <a:latin typeface="Berlin Sans FB Demi" panose="020E0802020502020306" pitchFamily="34" charset="0"/>
              </a:rPr>
              <a:t>AKADEMİK </a:t>
            </a:r>
            <a:r>
              <a:rPr lang="tr-TR" sz="2700" dirty="0">
                <a:latin typeface="Berlin Sans FB Demi" panose="020E0802020502020306" pitchFamily="34" charset="0"/>
              </a:rPr>
              <a:t>DÖNEM </a:t>
            </a:r>
            <a:r>
              <a:rPr lang="tr-TR" sz="2700" dirty="0" smtClean="0">
                <a:latin typeface="Berlin Sans FB Demi" panose="020E0802020502020306" pitchFamily="34" charset="0"/>
              </a:rPr>
              <a:t>PLANI</a:t>
            </a:r>
            <a:br>
              <a:rPr lang="tr-TR" sz="2700" dirty="0" smtClean="0">
                <a:latin typeface="Berlin Sans FB Demi" panose="020E0802020502020306" pitchFamily="34" charset="0"/>
              </a:rPr>
            </a:br>
            <a:r>
              <a:rPr lang="tr-TR" sz="2700" dirty="0" smtClean="0">
                <a:latin typeface="Berlin Sans FB Demi" panose="020E0802020502020306" pitchFamily="34" charset="0"/>
              </a:rPr>
              <a:t/>
            </a:r>
            <a:br>
              <a:rPr lang="tr-TR" sz="2700" dirty="0" smtClean="0">
                <a:latin typeface="Berlin Sans FB Demi" panose="020E0802020502020306" pitchFamily="34" charset="0"/>
              </a:rPr>
            </a:br>
            <a:r>
              <a:rPr lang="tr-TR" sz="2700" dirty="0" smtClean="0">
                <a:latin typeface="Berlin Sans FB Demi" panose="020E0802020502020306" pitchFamily="34" charset="0"/>
              </a:rPr>
              <a:t>sektör raporlarDİZİSİ / 1-bankacılık sektörü analizi</a:t>
            </a:r>
            <a:endParaRPr lang="tr-TR" sz="2700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1217614" y="1916832"/>
            <a:ext cx="9269286" cy="425536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3074" name="Picture 2" descr="C:\Users\user\Desktop\AKADEMİK KURUL\ekonomi-araştırmalar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1340768"/>
            <a:ext cx="9361039" cy="48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49796" y="836712"/>
            <a:ext cx="11305256" cy="648072"/>
          </a:xfrm>
        </p:spPr>
        <p:txBody>
          <a:bodyPr>
            <a:noAutofit/>
          </a:bodyPr>
          <a:lstStyle/>
          <a:p>
            <a:pPr algn="ctr"/>
            <a:r>
              <a:rPr lang="tr-TR" sz="2400" dirty="0">
                <a:latin typeface="Berlin Sans FB Demi" panose="020E0802020502020306" pitchFamily="34" charset="0"/>
              </a:rPr>
              <a:t>İİBF 2015-2016 </a:t>
            </a:r>
            <a:r>
              <a:rPr lang="tr-TR" sz="2400" dirty="0" smtClean="0">
                <a:latin typeface="Berlin Sans FB Demi" panose="020E0802020502020306" pitchFamily="34" charset="0"/>
              </a:rPr>
              <a:t>AKADEMİK </a:t>
            </a:r>
            <a:r>
              <a:rPr lang="tr-TR" sz="2400" dirty="0">
                <a:latin typeface="Berlin Sans FB Demi" panose="020E0802020502020306" pitchFamily="34" charset="0"/>
              </a:rPr>
              <a:t>DÖNEM PLANI</a:t>
            </a:r>
            <a:br>
              <a:rPr lang="tr-TR" sz="2400" dirty="0">
                <a:latin typeface="Berlin Sans FB Demi" panose="020E0802020502020306" pitchFamily="34" charset="0"/>
              </a:rPr>
            </a:br>
            <a:r>
              <a:rPr lang="tr-TR" sz="2400" dirty="0">
                <a:latin typeface="Berlin Sans FB Demi" panose="020E0802020502020306" pitchFamily="34" charset="0"/>
              </a:rPr>
              <a:t/>
            </a:r>
            <a:br>
              <a:rPr lang="tr-TR" sz="2400" dirty="0">
                <a:latin typeface="Berlin Sans FB Demi" panose="020E0802020502020306" pitchFamily="34" charset="0"/>
              </a:rPr>
            </a:br>
            <a:r>
              <a:rPr lang="tr-TR" sz="2400" dirty="0" smtClean="0">
                <a:latin typeface="Berlin Sans FB Demi" panose="020E0802020502020306" pitchFamily="34" charset="0"/>
              </a:rPr>
              <a:t>kitap dizisi </a:t>
            </a:r>
            <a:r>
              <a:rPr lang="tr-TR" sz="2400" dirty="0">
                <a:latin typeface="Berlin Sans FB Demi" panose="020E0802020502020306" pitchFamily="34" charset="0"/>
              </a:rPr>
              <a:t>/ 1- </a:t>
            </a:r>
            <a:r>
              <a:rPr lang="tr-TR" sz="2400" dirty="0" smtClean="0">
                <a:latin typeface="Berlin Sans FB Demi" panose="020E0802020502020306" pitchFamily="34" charset="0"/>
              </a:rPr>
              <a:t>ORTA ASYA VE dış polİtİkA</a:t>
            </a:r>
            <a:endParaRPr lang="tr-TR" sz="2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37828" y="1700808"/>
            <a:ext cx="10297144" cy="447139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098" name="Picture 2" descr="C:\Users\user\Desktop\AKADEMİK KURUL\ANALIZRLsxYNAbYH2WzW3.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1556792"/>
            <a:ext cx="1036915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4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333772" y="260648"/>
            <a:ext cx="11449272" cy="952129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latin typeface="Berlin Sans FB Demi" panose="020E0802020502020306" pitchFamily="34" charset="0"/>
              </a:rPr>
              <a:t/>
            </a:r>
            <a:br>
              <a:rPr lang="tr-TR" dirty="0">
                <a:latin typeface="Berlin Sans FB Demi" panose="020E0802020502020306" pitchFamily="34" charset="0"/>
              </a:rPr>
            </a:br>
            <a:r>
              <a:rPr lang="tr-TR" sz="2700" dirty="0">
                <a:latin typeface="Berlin Sans FB Demi" panose="020E0802020502020306" pitchFamily="34" charset="0"/>
              </a:rPr>
              <a:t>İİBF </a:t>
            </a:r>
            <a:r>
              <a:rPr lang="tr-TR" sz="2700" dirty="0" smtClean="0">
                <a:latin typeface="Berlin Sans FB Demi" panose="020E0802020502020306" pitchFamily="34" charset="0"/>
              </a:rPr>
              <a:t>2015-2016</a:t>
            </a:r>
            <a:r>
              <a:rPr lang="ru-RU" sz="2700" dirty="0" smtClean="0">
                <a:latin typeface="Berlin Sans FB Demi" panose="020E0802020502020306" pitchFamily="34" charset="0"/>
              </a:rPr>
              <a:t> </a:t>
            </a:r>
            <a:r>
              <a:rPr lang="tr-TR" sz="2700" dirty="0" smtClean="0">
                <a:latin typeface="Berlin Sans FB Demi" panose="020E0802020502020306" pitchFamily="34" charset="0"/>
              </a:rPr>
              <a:t>AKADEMİK </a:t>
            </a:r>
            <a:r>
              <a:rPr lang="tr-TR" sz="2700" dirty="0">
                <a:latin typeface="Berlin Sans FB Demi" panose="020E0802020502020306" pitchFamily="34" charset="0"/>
              </a:rPr>
              <a:t>DÖNEM </a:t>
            </a:r>
            <a:r>
              <a:rPr lang="tr-TR" sz="2700" dirty="0" smtClean="0">
                <a:latin typeface="Berlin Sans FB Demi" panose="020E0802020502020306" pitchFamily="34" charset="0"/>
              </a:rPr>
              <a:t>PLANI</a:t>
            </a:r>
            <a:br>
              <a:rPr lang="tr-TR" sz="2700" dirty="0" smtClean="0">
                <a:latin typeface="Berlin Sans FB Demi" panose="020E0802020502020306" pitchFamily="34" charset="0"/>
              </a:rPr>
            </a:br>
            <a:r>
              <a:rPr lang="tr-TR" sz="2700" dirty="0">
                <a:latin typeface="Berlin Sans FB Demi" panose="020E0802020502020306" pitchFamily="34" charset="0"/>
              </a:rPr>
              <a:t> </a:t>
            </a:r>
            <a:br>
              <a:rPr lang="tr-TR" sz="2700" dirty="0">
                <a:latin typeface="Berlin Sans FB Demi" panose="020E0802020502020306" pitchFamily="34" charset="0"/>
              </a:rPr>
            </a:br>
            <a:r>
              <a:rPr lang="tr-TR" sz="2700" dirty="0" smtClean="0">
                <a:latin typeface="Berlin Sans FB Demi" panose="020E0802020502020306" pitchFamily="34" charset="0"/>
              </a:rPr>
              <a:t>EKONOMİK BÜLTEN</a:t>
            </a:r>
            <a:endParaRPr lang="tr-TR" sz="2700" dirty="0"/>
          </a:p>
        </p:txBody>
      </p:sp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217614" y="1772816"/>
            <a:ext cx="9557318" cy="4399384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 descr="C:\Users\user\Desktop\AKADEMİK KURUL\haftalik-hisse-onerile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1556792"/>
            <a:ext cx="957706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93812" y="548681"/>
            <a:ext cx="11161240" cy="936104"/>
          </a:xfrm>
        </p:spPr>
        <p:txBody>
          <a:bodyPr>
            <a:noAutofit/>
          </a:bodyPr>
          <a:lstStyle/>
          <a:p>
            <a:pPr algn="ctr"/>
            <a:r>
              <a:rPr lang="tr-TR" sz="2400" dirty="0">
                <a:latin typeface="Berlin Sans FB Demi" panose="020E0802020502020306" pitchFamily="34" charset="0"/>
              </a:rPr>
              <a:t>İİBF </a:t>
            </a:r>
            <a:r>
              <a:rPr lang="tr-TR" sz="2400" dirty="0" smtClean="0">
                <a:latin typeface="Berlin Sans FB Demi" panose="020E0802020502020306" pitchFamily="34" charset="0"/>
              </a:rPr>
              <a:t>2015-2016 </a:t>
            </a:r>
            <a:r>
              <a:rPr lang="tr-TR" sz="2400" dirty="0">
                <a:latin typeface="Berlin Sans FB Demi" panose="020E0802020502020306" pitchFamily="34" charset="0"/>
              </a:rPr>
              <a:t>AKADEMİK DÖNEM </a:t>
            </a:r>
            <a:r>
              <a:rPr lang="tr-TR" sz="2400" dirty="0" smtClean="0">
                <a:latin typeface="Berlin Sans FB Demi" panose="020E0802020502020306" pitchFamily="34" charset="0"/>
              </a:rPr>
              <a:t>PLANI</a:t>
            </a:r>
            <a:br>
              <a:rPr lang="tr-TR" sz="2400" dirty="0" smtClean="0">
                <a:latin typeface="Berlin Sans FB Demi" panose="020E0802020502020306" pitchFamily="34" charset="0"/>
              </a:rPr>
            </a:br>
            <a:r>
              <a:rPr lang="tr-TR" sz="2400" dirty="0" smtClean="0">
                <a:latin typeface="Berlin Sans FB Demi" panose="020E0802020502020306" pitchFamily="34" charset="0"/>
              </a:rPr>
              <a:t>KONGRE- ULUSLARARASIGİRİŞİMCİLİK KONGRESİ</a:t>
            </a:r>
            <a:r>
              <a:rPr lang="tr-TR" sz="2400" dirty="0">
                <a:latin typeface="Berlin Sans FB Demi" panose="020E0802020502020306" pitchFamily="34" charset="0"/>
              </a:rPr>
              <a:t/>
            </a:r>
            <a:br>
              <a:rPr lang="tr-TR" sz="2400" dirty="0">
                <a:latin typeface="Berlin Sans FB Demi" panose="020E0802020502020306" pitchFamily="34" charset="0"/>
              </a:rPr>
            </a:br>
            <a:endParaRPr lang="tr-TR" sz="2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17614" y="1340768"/>
            <a:ext cx="10061374" cy="483143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1268760"/>
            <a:ext cx="1015312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549796" y="404664"/>
            <a:ext cx="11377263" cy="1152129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Berlin Sans FB Demi" panose="020E0802020502020306" pitchFamily="34" charset="0"/>
              </a:rPr>
              <a:t>İİBF </a:t>
            </a:r>
            <a:r>
              <a:rPr lang="ru-RU" sz="2800" dirty="0" smtClean="0">
                <a:latin typeface="Berlin Sans FB Demi" panose="020E0802020502020306" pitchFamily="34" charset="0"/>
              </a:rPr>
              <a:t>20</a:t>
            </a:r>
            <a:r>
              <a:rPr lang="tr-TR" sz="2800" dirty="0" smtClean="0">
                <a:latin typeface="Berlin Sans FB Demi" panose="020E0802020502020306" pitchFamily="34" charset="0"/>
              </a:rPr>
              <a:t>15-2016 </a:t>
            </a:r>
            <a:r>
              <a:rPr lang="tr-TR" sz="2800" dirty="0">
                <a:latin typeface="Berlin Sans FB Demi" panose="020E0802020502020306" pitchFamily="34" charset="0"/>
              </a:rPr>
              <a:t>AKADEMİK DÖNEM PLANI</a:t>
            </a:r>
            <a:br>
              <a:rPr lang="tr-TR" sz="2800" dirty="0">
                <a:latin typeface="Berlin Sans FB Demi" panose="020E0802020502020306" pitchFamily="34" charset="0"/>
              </a:rPr>
            </a:br>
            <a:r>
              <a:rPr lang="tr-TR" sz="2800" dirty="0">
                <a:latin typeface="Berlin Sans FB Demi" panose="020E0802020502020306" pitchFamily="34" charset="0"/>
              </a:rPr>
              <a:t>KONGRE- </a:t>
            </a:r>
            <a:r>
              <a:rPr lang="tr-TR" sz="2800" dirty="0" smtClean="0">
                <a:latin typeface="Berlin Sans FB Demi" panose="020E0802020502020306" pitchFamily="34" charset="0"/>
              </a:rPr>
              <a:t>Avrasya sosyal bilimler forUmu</a:t>
            </a:r>
            <a:endParaRPr lang="tr-TR" sz="2800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1217614" y="1772816"/>
            <a:ext cx="7848600" cy="4399384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1852894"/>
            <a:ext cx="10225136" cy="452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0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477788" y="260648"/>
            <a:ext cx="11449272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dirty="0">
                <a:latin typeface="Berlin Sans FB Demi" panose="020E0802020502020306" pitchFamily="34" charset="0"/>
              </a:rPr>
              <a:t>İİBF </a:t>
            </a:r>
            <a:r>
              <a:rPr lang="tr-TR" sz="2800" dirty="0" smtClean="0">
                <a:latin typeface="Berlin Sans FB Demi" panose="020E0802020502020306" pitchFamily="34" charset="0"/>
              </a:rPr>
              <a:t>2015-2016 </a:t>
            </a:r>
            <a:r>
              <a:rPr lang="tr-TR" sz="2800" dirty="0">
                <a:latin typeface="Berlin Sans FB Demi" panose="020E0802020502020306" pitchFamily="34" charset="0"/>
              </a:rPr>
              <a:t>AKADEMİK DÖNEM PLANI</a:t>
            </a:r>
            <a:br>
              <a:rPr lang="tr-TR" sz="2800" dirty="0">
                <a:latin typeface="Berlin Sans FB Demi" panose="020E0802020502020306" pitchFamily="34" charset="0"/>
              </a:rPr>
            </a:br>
            <a:r>
              <a:rPr lang="tr-TR" sz="2800" dirty="0">
                <a:latin typeface="Berlin Sans FB Demi" panose="020E0802020502020306" pitchFamily="34" charset="0"/>
              </a:rPr>
              <a:t>KONGRE- </a:t>
            </a:r>
            <a:r>
              <a:rPr lang="tr-TR" sz="2800" dirty="0" smtClean="0">
                <a:latin typeface="Berlin Sans FB Demi" panose="020E0802020502020306" pitchFamily="34" charset="0"/>
              </a:rPr>
              <a:t>öğrencİ KONFERANSI</a:t>
            </a:r>
            <a:br>
              <a:rPr lang="tr-TR" sz="2800" dirty="0" smtClean="0">
                <a:latin typeface="Berlin Sans FB Demi" panose="020E0802020502020306" pitchFamily="34" charset="0"/>
              </a:rPr>
            </a:br>
            <a:r>
              <a:rPr lang="tr-TR" sz="2800" dirty="0" smtClean="0">
                <a:solidFill>
                  <a:schemeClr val="accent3">
                    <a:lumMod val="75000"/>
                  </a:schemeClr>
                </a:solidFill>
                <a:latin typeface="Berlin Sans FB Demi" panose="020E0802020502020306" pitchFamily="34" charset="0"/>
              </a:rPr>
              <a:t>«AVRASYA EKONOMİK BİRLİĞİ SÜRECİNDE BÖLGESEL KALKINMA»</a:t>
            </a:r>
            <a:endParaRPr lang="tr-TR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549796" y="1628800"/>
            <a:ext cx="8516418" cy="45434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123" name="Picture 3" descr="C:\Users\user\Desktop\AKADEMİK KURUL\wr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1628800"/>
            <a:ext cx="1036915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17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405780" y="260648"/>
            <a:ext cx="10945216" cy="727720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Berlin Sans FB Demi" panose="020E0802020502020306" pitchFamily="34" charset="0"/>
              </a:rPr>
              <a:t>İİBF </a:t>
            </a:r>
            <a:r>
              <a:rPr lang="ru-RU" sz="3600" dirty="0" smtClean="0">
                <a:latin typeface="Berlin Sans FB Demi" panose="020E0802020502020306" pitchFamily="34" charset="0"/>
              </a:rPr>
              <a:t>- </a:t>
            </a:r>
            <a:r>
              <a:rPr lang="tr-TR" sz="3600" dirty="0" smtClean="0">
                <a:latin typeface="Berlin Sans FB Demi" panose="020E0802020502020306" pitchFamily="34" charset="0"/>
              </a:rPr>
              <a:t>GENEL </a:t>
            </a:r>
            <a:r>
              <a:rPr lang="tr-TR" sz="3600" dirty="0" smtClean="0">
                <a:latin typeface="Berlin Sans FB Demi" panose="020E0802020502020306" pitchFamily="34" charset="0"/>
              </a:rPr>
              <a:t>BİLGİLER</a:t>
            </a:r>
            <a:endParaRPr lang="tr-TR" sz="3600" dirty="0">
              <a:latin typeface="Berlin Sans FB Demi" panose="020E0802020502020306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09836" y="1556792"/>
            <a:ext cx="10441160" cy="482453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just"/>
            <a:endParaRPr lang="tr-TR" dirty="0" smtClean="0">
              <a:solidFill>
                <a:schemeClr val="tx1"/>
              </a:solidFill>
            </a:endParaRPr>
          </a:p>
          <a:p>
            <a:pPr algn="just"/>
            <a:r>
              <a:rPr lang="tr-TR" sz="5100" dirty="0">
                <a:latin typeface="Bookman Old Style" panose="02050604050505020204" pitchFamily="18" charset="0"/>
              </a:rPr>
              <a:t>1997 yılında eğitim ve öğretime </a:t>
            </a:r>
            <a:r>
              <a:rPr lang="tr-TR" sz="5100" dirty="0" smtClean="0">
                <a:latin typeface="Bookman Old Style" panose="02050604050505020204" pitchFamily="18" charset="0"/>
              </a:rPr>
              <a:t>başlamış olan Kırgızistan-Türkiye </a:t>
            </a:r>
            <a:r>
              <a:rPr lang="tr-TR" sz="5100" dirty="0">
                <a:latin typeface="Bookman Old Style" panose="02050604050505020204" pitchFamily="18" charset="0"/>
              </a:rPr>
              <a:t>Manas Üniversitesi İktisadi ve İdari Bilimler Fakültesi</a:t>
            </a:r>
            <a:r>
              <a:rPr lang="tr-TR" sz="5100" dirty="0" smtClean="0">
                <a:latin typeface="Bookman Old Style" panose="02050604050505020204" pitchFamily="18" charset="0"/>
              </a:rPr>
              <a:t>,, </a:t>
            </a:r>
            <a:r>
              <a:rPr lang="tr-TR" sz="5100" dirty="0">
                <a:latin typeface="Bookman Old Style" panose="02050604050505020204" pitchFamily="18" charset="0"/>
              </a:rPr>
              <a:t>2002'de ilk mezunlarını vermiştir. </a:t>
            </a:r>
            <a:r>
              <a:rPr lang="tr-TR" sz="5100" dirty="0" smtClean="0">
                <a:latin typeface="Bookman Old Style" panose="02050604050505020204" pitchFamily="18" charset="0"/>
              </a:rPr>
              <a:t>Bugün fakültemizden </a:t>
            </a:r>
            <a:r>
              <a:rPr lang="tr-TR" sz="5100" dirty="0">
                <a:latin typeface="Bookman Old Style" panose="02050604050505020204" pitchFamily="18" charset="0"/>
              </a:rPr>
              <a:t>mezun olan öğrenci sayısı </a:t>
            </a:r>
            <a:r>
              <a:rPr lang="tr-TR" sz="5100" dirty="0" smtClean="0">
                <a:latin typeface="Bookman Old Style" panose="02050604050505020204" pitchFamily="18" charset="0"/>
              </a:rPr>
              <a:t>1250’ye </a:t>
            </a:r>
            <a:r>
              <a:rPr lang="tr-TR" sz="5100" dirty="0">
                <a:latin typeface="Bookman Old Style" panose="02050604050505020204" pitchFamily="18" charset="0"/>
              </a:rPr>
              <a:t>ulaşmıştır. Mevcut 642 öğrenci sayısı ile üniversitemizin ikinci en büyük fakültesidir. </a:t>
            </a:r>
          </a:p>
          <a:p>
            <a:pPr algn="just"/>
            <a:endParaRPr lang="tr-TR" sz="51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41884" y="260648"/>
            <a:ext cx="9865095" cy="432048"/>
          </a:xfrm>
        </p:spPr>
        <p:txBody>
          <a:bodyPr>
            <a:normAutofit fontScale="90000"/>
          </a:bodyPr>
          <a:lstStyle/>
          <a:p>
            <a:r>
              <a:rPr lang="tr-TR" sz="3600" dirty="0">
                <a:latin typeface="Berlin Sans FB Demi" panose="020E0802020502020306" pitchFamily="34" charset="0"/>
              </a:rPr>
              <a:t>İİBF 2015-2016 </a:t>
            </a:r>
            <a:r>
              <a:rPr lang="tr-TR" sz="3600" dirty="0" err="1">
                <a:latin typeface="Berlin Sans FB Demi" panose="020E0802020502020306" pitchFamily="34" charset="0"/>
              </a:rPr>
              <a:t>Akademık</a:t>
            </a:r>
            <a:r>
              <a:rPr lang="tr-TR" sz="3600" dirty="0">
                <a:latin typeface="Berlin Sans FB Demi" panose="020E0802020502020306" pitchFamily="34" charset="0"/>
              </a:rPr>
              <a:t> </a:t>
            </a:r>
            <a:r>
              <a:rPr lang="tr-TR" sz="3600" dirty="0" smtClean="0">
                <a:latin typeface="Berlin Sans FB Demi" panose="020E0802020502020306" pitchFamily="34" charset="0"/>
              </a:rPr>
              <a:t>FAKÜLTENİN AMACI</a:t>
            </a:r>
            <a:endParaRPr lang="tr-TR" sz="3600" b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>
          <a:xfrm>
            <a:off x="1341884" y="1988840"/>
            <a:ext cx="10153128" cy="360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sz="3200" b="1" i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İnsani değerleri vazgeçilmez ilkesi olan, özgür ve önyargısız düşünebilme yeteneğini kazanmış, küresel ölçekte iş kurabilme ve istihdam edilebilme donanımına sahip, geleceğe yön </a:t>
            </a:r>
            <a:r>
              <a:rPr lang="tr-TR" sz="3200" b="1" i="1" dirty="0" smtClean="0">
                <a:solidFill>
                  <a:schemeClr val="accent6"/>
                </a:solidFill>
                <a:latin typeface="Bookman Old Style" panose="02050604050505020204" pitchFamily="18" charset="0"/>
              </a:rPr>
              <a:t>verebilecek </a:t>
            </a:r>
            <a:r>
              <a:rPr lang="tr-TR" sz="3200" b="1" i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girişimciler, ekonomistler, yöneticiler ve uzmanlar yetiştirmektir.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612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61964" y="116632"/>
            <a:ext cx="8640960" cy="864096"/>
          </a:xfrm>
        </p:spPr>
        <p:txBody>
          <a:bodyPr/>
          <a:lstStyle/>
          <a:p>
            <a:pPr algn="ctr"/>
            <a:r>
              <a:rPr lang="tr-TR" sz="1800" dirty="0" smtClean="0">
                <a:solidFill>
                  <a:schemeClr val="tx2">
                    <a:lumMod val="75000"/>
                  </a:schemeClr>
                </a:solidFill>
              </a:rPr>
              <a:t>DERS VEREN ÖĞRETİM 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</a:rPr>
              <a:t>ÜYELERİNİN UNVANA GÖRE DAĞILIMI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>
          <a:xfrm>
            <a:off x="1197868" y="188640"/>
            <a:ext cx="9505056" cy="6511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tr-TR" sz="2400" dirty="0">
                <a:latin typeface="Berlin Sans FB Demi" panose="020E0802020502020306" pitchFamily="34" charset="0"/>
              </a:rPr>
              <a:t>İİBF </a:t>
            </a:r>
            <a:r>
              <a:rPr lang="tr-TR" sz="2400" dirty="0" smtClean="0">
                <a:latin typeface="Berlin Sans FB Demi" panose="020E0802020502020306" pitchFamily="34" charset="0"/>
              </a:rPr>
              <a:t>2015-</a:t>
            </a:r>
            <a:r>
              <a:rPr lang="tr-TR" sz="2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201</a:t>
            </a:r>
            <a:r>
              <a:rPr lang="tr-TR" sz="2400" dirty="0" smtClean="0">
                <a:latin typeface="Berlin Sans FB Demi" panose="020E0802020502020306" pitchFamily="34" charset="0"/>
              </a:rPr>
              <a:t>6</a:t>
            </a:r>
            <a:r>
              <a:rPr lang="ru-RU" sz="2400" dirty="0" smtClean="0">
                <a:latin typeface="Berlin Sans FB Demi" panose="020E0802020502020306" pitchFamily="34" charset="0"/>
              </a:rPr>
              <a:t> </a:t>
            </a:r>
            <a:r>
              <a:rPr lang="tr-TR" sz="2400" dirty="0" smtClean="0">
                <a:latin typeface="Berlin Sans FB Demi" panose="020E0802020502020306" pitchFamily="34" charset="0"/>
              </a:rPr>
              <a:t>-AKADEMİK </a:t>
            </a:r>
            <a:r>
              <a:rPr lang="tr-TR" sz="2400" dirty="0" smtClean="0">
                <a:latin typeface="Berlin Sans FB Demi" panose="020E0802020502020306" pitchFamily="34" charset="0"/>
              </a:rPr>
              <a:t>PERSONEL</a:t>
            </a:r>
            <a:endParaRPr lang="tr-TR" sz="2400" dirty="0"/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41702"/>
              </p:ext>
            </p:extLst>
          </p:nvPr>
        </p:nvGraphicFramePr>
        <p:xfrm>
          <a:off x="837828" y="1196752"/>
          <a:ext cx="10297144" cy="496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947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1485900" y="260647"/>
            <a:ext cx="9577064" cy="576065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Berlin Sans FB" panose="020E0602020502020306" pitchFamily="34" charset="0"/>
              </a:rPr>
              <a:t>İİBF 2015-2016 </a:t>
            </a:r>
            <a:r>
              <a:rPr lang="tr-TR" sz="3200" dirty="0" smtClean="0">
                <a:latin typeface="Berlin Sans FB" panose="020E0602020502020306" pitchFamily="34" charset="0"/>
              </a:rPr>
              <a:t>-</a:t>
            </a:r>
            <a:r>
              <a:rPr lang="tr-TR" sz="3200" dirty="0" smtClean="0">
                <a:latin typeface="Berlin Sans FB" panose="020E0602020502020306" pitchFamily="34" charset="0"/>
              </a:rPr>
              <a:t>AKADEMİK PERSONEL</a:t>
            </a:r>
            <a:endParaRPr lang="tr-TR" sz="3200" dirty="0">
              <a:latin typeface="Berlin Sans FB" panose="020E0602020502020306" pitchFamily="34" charset="0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subTitle" idx="1"/>
          </p:nvPr>
        </p:nvSpPr>
        <p:spPr>
          <a:xfrm>
            <a:off x="2277988" y="1052736"/>
            <a:ext cx="7416824" cy="504056"/>
          </a:xfrm>
        </p:spPr>
        <p:txBody>
          <a:bodyPr/>
          <a:lstStyle/>
          <a:p>
            <a:r>
              <a:rPr lang="tr-TR" sz="1600" dirty="0">
                <a:solidFill>
                  <a:schemeClr val="tx2">
                    <a:lumMod val="75000"/>
                  </a:schemeClr>
                </a:solidFill>
              </a:rPr>
              <a:t>ÖĞRETİM ÜYELERİNİN Ç</a:t>
            </a:r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</a:rPr>
              <a:t>ALIŞMA BİÇİMLERİNE GÖRE DAĞILIMI</a:t>
            </a:r>
            <a:endParaRPr lang="tr-TR" sz="1600" dirty="0"/>
          </a:p>
        </p:txBody>
      </p:sp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568990"/>
              </p:ext>
            </p:extLst>
          </p:nvPr>
        </p:nvGraphicFramePr>
        <p:xfrm>
          <a:off x="1557908" y="1785937"/>
          <a:ext cx="8784976" cy="3947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277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ctrTitle"/>
          </p:nvPr>
        </p:nvSpPr>
        <p:spPr>
          <a:xfrm>
            <a:off x="1957498" y="48861"/>
            <a:ext cx="9753600" cy="66409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400" dirty="0">
                <a:latin typeface="Berlin Sans FB Demi" panose="020E0802020502020306" pitchFamily="34" charset="0"/>
              </a:rPr>
              <a:t>İİBF 2015-2016 </a:t>
            </a:r>
            <a:r>
              <a:rPr lang="tr-TR" sz="2400" dirty="0" smtClean="0">
                <a:latin typeface="Berlin Sans FB Demi" panose="020E0802020502020306" pitchFamily="34" charset="0"/>
              </a:rPr>
              <a:t>-</a:t>
            </a:r>
            <a:r>
              <a:rPr lang="tr-TR" sz="2400" dirty="0" smtClean="0">
                <a:latin typeface="Berlin Sans FB Demi" panose="020E0802020502020306" pitchFamily="34" charset="0"/>
              </a:rPr>
              <a:t>AKADEMİK PERSONEL</a:t>
            </a:r>
            <a:r>
              <a:rPr lang="tr-TR" sz="2000" dirty="0"/>
              <a:t/>
            </a:r>
            <a:br>
              <a:rPr lang="tr-TR" sz="2000" dirty="0"/>
            </a:br>
            <a:endParaRPr lang="tr-TR" sz="2000" dirty="0"/>
          </a:p>
        </p:txBody>
      </p:sp>
      <p:sp>
        <p:nvSpPr>
          <p:cNvPr id="2" name="Metin Yer Tutucusu 1"/>
          <p:cNvSpPr>
            <a:spLocks noGrp="1"/>
          </p:cNvSpPr>
          <p:nvPr>
            <p:ph type="subTitle" idx="1"/>
          </p:nvPr>
        </p:nvSpPr>
        <p:spPr>
          <a:xfrm>
            <a:off x="621804" y="764065"/>
            <a:ext cx="5184576" cy="576064"/>
          </a:xfrm>
        </p:spPr>
        <p:txBody>
          <a:bodyPr/>
          <a:lstStyle/>
          <a:p>
            <a:r>
              <a:rPr lang="tr-TR" sz="1600" dirty="0">
                <a:solidFill>
                  <a:schemeClr val="tx2"/>
                </a:solidFill>
              </a:rPr>
              <a:t>ÖĞRETİM ÜYELERİNİN Ç</a:t>
            </a:r>
            <a:r>
              <a:rPr lang="tr-TR" sz="1600" dirty="0" smtClean="0">
                <a:solidFill>
                  <a:schemeClr val="tx2"/>
                </a:solidFill>
              </a:rPr>
              <a:t>ALIŞMA BİÇİMLERİNE GÖRE DAĞILIMI </a:t>
            </a:r>
            <a:r>
              <a:rPr lang="tr-TR" sz="1600" dirty="0">
                <a:solidFill>
                  <a:schemeClr val="tx2"/>
                </a:solidFill>
              </a:rPr>
              <a:t>(%)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4294967295"/>
          </p:nvPr>
        </p:nvSpPr>
        <p:spPr>
          <a:xfrm>
            <a:off x="6238365" y="764065"/>
            <a:ext cx="5472733" cy="504695"/>
          </a:xfrm>
        </p:spPr>
        <p:txBody>
          <a:bodyPr>
            <a:noAutofit/>
          </a:bodyPr>
          <a:lstStyle/>
          <a:p>
            <a:r>
              <a:rPr lang="tr-TR" sz="1600" dirty="0">
                <a:solidFill>
                  <a:schemeClr val="tx2"/>
                </a:solidFill>
              </a:rPr>
              <a:t>ÖĞRETİM ÜYELERİNİN </a:t>
            </a:r>
            <a:r>
              <a:rPr lang="tr-TR" sz="1600" dirty="0" smtClean="0">
                <a:solidFill>
                  <a:schemeClr val="tx2"/>
                </a:solidFill>
              </a:rPr>
              <a:t>ÜNVANA GÖRE DAĞILIMI(%)</a:t>
            </a:r>
            <a:endParaRPr lang="tr-TR" sz="1600" dirty="0">
              <a:solidFill>
                <a:schemeClr val="tx2"/>
              </a:solidFill>
            </a:endParaRPr>
          </a:p>
        </p:txBody>
      </p:sp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668095"/>
              </p:ext>
            </p:extLst>
          </p:nvPr>
        </p:nvGraphicFramePr>
        <p:xfrm>
          <a:off x="909836" y="1556792"/>
          <a:ext cx="45720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7032"/>
              </p:ext>
            </p:extLst>
          </p:nvPr>
        </p:nvGraphicFramePr>
        <p:xfrm>
          <a:off x="6526460" y="1484784"/>
          <a:ext cx="475252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453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ctrTitle"/>
          </p:nvPr>
        </p:nvSpPr>
        <p:spPr>
          <a:xfrm>
            <a:off x="1962150" y="189754"/>
            <a:ext cx="9753600" cy="592089"/>
          </a:xfrm>
        </p:spPr>
        <p:txBody>
          <a:bodyPr/>
          <a:lstStyle/>
          <a:p>
            <a:r>
              <a:rPr lang="tr-TR" sz="2400" dirty="0">
                <a:latin typeface="Berlin Sans FB Demi" panose="020E0802020502020306" pitchFamily="34" charset="0"/>
              </a:rPr>
              <a:t>İİBF 2015-2016 </a:t>
            </a:r>
            <a:r>
              <a:rPr lang="tr-TR" sz="2400" dirty="0" smtClean="0">
                <a:latin typeface="Berlin Sans FB Demi" panose="020E0802020502020306" pitchFamily="34" charset="0"/>
              </a:rPr>
              <a:t>-</a:t>
            </a:r>
            <a:r>
              <a:rPr lang="tr-TR" sz="2400" dirty="0" smtClean="0">
                <a:latin typeface="Berlin Sans FB Demi" panose="020E0802020502020306" pitchFamily="34" charset="0"/>
              </a:rPr>
              <a:t>AKADEMİK PERSONEL</a:t>
            </a:r>
            <a:endParaRPr lang="tr-TR" sz="2400" dirty="0"/>
          </a:p>
        </p:txBody>
      </p:sp>
      <p:sp>
        <p:nvSpPr>
          <p:cNvPr id="2" name="Metin Yer Tutucusu 1"/>
          <p:cNvSpPr>
            <a:spLocks noGrp="1"/>
          </p:cNvSpPr>
          <p:nvPr>
            <p:ph type="subTitle" idx="1"/>
          </p:nvPr>
        </p:nvSpPr>
        <p:spPr>
          <a:xfrm>
            <a:off x="189756" y="925290"/>
            <a:ext cx="7848600" cy="632048"/>
          </a:xfrm>
        </p:spPr>
        <p:txBody>
          <a:bodyPr/>
          <a:lstStyle/>
          <a:p>
            <a:r>
              <a:rPr lang="tr-TR" sz="1600" dirty="0">
                <a:solidFill>
                  <a:schemeClr val="tx2"/>
                </a:solidFill>
              </a:rPr>
              <a:t>ARAŞTIRMA GÖREVLİLERİNİN BÖLÜMLERE DAĞILIMI(%)</a:t>
            </a: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07453860"/>
              </p:ext>
            </p:extLst>
          </p:nvPr>
        </p:nvGraphicFramePr>
        <p:xfrm>
          <a:off x="405780" y="1557338"/>
          <a:ext cx="511256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etin Yer Tutucusu 3"/>
          <p:cNvSpPr>
            <a:spLocks noGrp="1"/>
          </p:cNvSpPr>
          <p:nvPr>
            <p:ph type="body" sz="quarter" idx="4294967295"/>
          </p:nvPr>
        </p:nvSpPr>
        <p:spPr>
          <a:xfrm>
            <a:off x="6382444" y="854075"/>
            <a:ext cx="5544616" cy="558800"/>
          </a:xfrm>
        </p:spPr>
        <p:txBody>
          <a:bodyPr/>
          <a:lstStyle/>
          <a:p>
            <a:r>
              <a:rPr lang="tr-TR" sz="1600" dirty="0">
                <a:solidFill>
                  <a:schemeClr val="tx2"/>
                </a:solidFill>
              </a:rPr>
              <a:t>TAM ZAMANLI ÖĞRETİM ÜYESİNE DÜŞEN ARAŞTIRMA GÖREVLİSİ</a:t>
            </a:r>
          </a:p>
        </p:txBody>
      </p:sp>
      <p:graphicFrame>
        <p:nvGraphicFramePr>
          <p:cNvPr id="9" name="Grafi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711765"/>
              </p:ext>
            </p:extLst>
          </p:nvPr>
        </p:nvGraphicFramePr>
        <p:xfrm>
          <a:off x="6526460" y="1484784"/>
          <a:ext cx="50405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54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ctrTitle"/>
          </p:nvPr>
        </p:nvSpPr>
        <p:spPr>
          <a:xfrm>
            <a:off x="2349997" y="188641"/>
            <a:ext cx="8856983" cy="504056"/>
          </a:xfrm>
        </p:spPr>
        <p:txBody>
          <a:bodyPr>
            <a:noAutofit/>
          </a:bodyPr>
          <a:lstStyle/>
          <a:p>
            <a:pPr algn="ctr"/>
            <a:r>
              <a:rPr lang="tr-TR" sz="2400" dirty="0">
                <a:latin typeface="Berlin Sans FB Demi" panose="020E0802020502020306" pitchFamily="34" charset="0"/>
              </a:rPr>
              <a:t>İİBF 2015-2016 </a:t>
            </a:r>
            <a:r>
              <a:rPr lang="tr-TR" sz="2400" dirty="0" smtClean="0">
                <a:latin typeface="Berlin Sans FB Demi" panose="020E0802020502020306" pitchFamily="34" charset="0"/>
              </a:rPr>
              <a:t>-</a:t>
            </a:r>
            <a:r>
              <a:rPr lang="tr-TR" sz="2400" dirty="0" smtClean="0">
                <a:latin typeface="Berlin Sans FB Demi" panose="020E0802020502020306" pitchFamily="34" charset="0"/>
              </a:rPr>
              <a:t>EĞİTİM-ÖĞRETİM</a:t>
            </a:r>
            <a:endParaRPr lang="tr-TR" sz="2400" dirty="0"/>
          </a:p>
        </p:txBody>
      </p:sp>
      <p:sp>
        <p:nvSpPr>
          <p:cNvPr id="8" name="Alt Başlık 7"/>
          <p:cNvSpPr>
            <a:spLocks noGrp="1"/>
          </p:cNvSpPr>
          <p:nvPr>
            <p:ph type="subTitle" idx="1"/>
          </p:nvPr>
        </p:nvSpPr>
        <p:spPr>
          <a:xfrm>
            <a:off x="2061964" y="692698"/>
            <a:ext cx="8280920" cy="432047"/>
          </a:xfrm>
        </p:spPr>
        <p:txBody>
          <a:bodyPr>
            <a:normAutofit fontScale="77500" lnSpcReduction="20000"/>
          </a:bodyPr>
          <a:lstStyle/>
          <a:p>
            <a:r>
              <a:rPr lang="tr-TR" sz="2800" dirty="0" smtClean="0"/>
              <a:t>TAM ZAMANLI ÖĞRETİM </a:t>
            </a:r>
            <a:r>
              <a:rPr lang="tr-TR" sz="2800" dirty="0"/>
              <a:t>ÜYELERİNİN </a:t>
            </a:r>
            <a:r>
              <a:rPr lang="tr-TR" sz="2800" dirty="0" smtClean="0"/>
              <a:t>ORTALAMA DERS </a:t>
            </a:r>
            <a:r>
              <a:rPr lang="tr-TR" sz="2800" dirty="0"/>
              <a:t>YÜKÜ</a:t>
            </a:r>
          </a:p>
        </p:txBody>
      </p:sp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994533"/>
              </p:ext>
            </p:extLst>
          </p:nvPr>
        </p:nvGraphicFramePr>
        <p:xfrm>
          <a:off x="693812" y="1052736"/>
          <a:ext cx="10513168" cy="5575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833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346050"/>
          </a:xfrm>
        </p:spPr>
        <p:txBody>
          <a:bodyPr>
            <a:normAutofit fontScale="90000"/>
          </a:bodyPr>
          <a:lstStyle/>
          <a:p>
            <a:r>
              <a:rPr lang="tr-TR" sz="2400" dirty="0">
                <a:latin typeface="Berlin Sans FB Demi" panose="020E0802020502020306" pitchFamily="34" charset="0"/>
              </a:rPr>
              <a:t>İİBF 2015-2016 </a:t>
            </a:r>
            <a:r>
              <a:rPr lang="tr-TR" sz="2400" dirty="0" smtClean="0">
                <a:latin typeface="Berlin Sans FB Demi" panose="020E0802020502020306" pitchFamily="34" charset="0"/>
              </a:rPr>
              <a:t>-</a:t>
            </a:r>
            <a:r>
              <a:rPr lang="tr-TR" sz="2400" dirty="0">
                <a:latin typeface="Berlin Sans FB Demi" panose="020E0802020502020306" pitchFamily="34" charset="0"/>
              </a:rPr>
              <a:t>EĞİTİM-ÖĞRETİM</a:t>
            </a:r>
            <a:endParaRPr lang="tr-TR" sz="240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405780" y="1052736"/>
            <a:ext cx="5357232" cy="550169"/>
          </a:xfrm>
        </p:spPr>
        <p:txBody>
          <a:bodyPr>
            <a:noAutofit/>
          </a:bodyPr>
          <a:lstStyle/>
          <a:p>
            <a:pPr>
              <a:lnSpc>
                <a:spcPts val="1920"/>
              </a:lnSpc>
            </a:pPr>
            <a:r>
              <a:rPr lang="tr-TR" sz="1600" dirty="0" smtClean="0"/>
              <a:t>TEORİK DERS YUKUNUN TAM ZAMANLI VE DİĞER ÖĞRETİM ÜYELERİ ARASINDAKİ % DAĞILIMI</a:t>
            </a:r>
            <a:endParaRPr lang="tr-TR" sz="1600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6238428" y="980728"/>
            <a:ext cx="5040560" cy="62217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ts val="1920"/>
              </a:lnSpc>
            </a:pPr>
            <a:r>
              <a:rPr lang="tr-TR" sz="2100" dirty="0" smtClean="0"/>
              <a:t>BÖLÜMLERE  GÖRE TEORİK </a:t>
            </a:r>
            <a:r>
              <a:rPr lang="tr-TR" sz="2100" dirty="0"/>
              <a:t>DERS YUKUNUN TAM ZAMANLI VE DİĞER ÖĞRETİM ÜYELERİ ARASINDAKİ % DAĞILIMI</a:t>
            </a:r>
          </a:p>
          <a:p>
            <a:endParaRPr lang="tr-TR" dirty="0"/>
          </a:p>
        </p:txBody>
      </p:sp>
      <p:graphicFrame>
        <p:nvGraphicFramePr>
          <p:cNvPr id="17" name="İçerik Yer Tutucusu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6229255"/>
              </p:ext>
            </p:extLst>
          </p:nvPr>
        </p:nvGraphicFramePr>
        <p:xfrm>
          <a:off x="837829" y="1844824"/>
          <a:ext cx="5088310" cy="432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İçerik Yer Tutucusu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62550575"/>
              </p:ext>
            </p:extLst>
          </p:nvPr>
        </p:nvGraphicFramePr>
        <p:xfrm>
          <a:off x="6262688" y="1700808"/>
          <a:ext cx="5376340" cy="447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39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1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Tema1" id="{18643663-A59A-4511-B433-70455BE3142B}" vid="{E4E5E8AC-43AA-42AB-A96D-03416F2F7E25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4D1C736-4957-47EE-9CE9-D2FEB9011A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266</Words>
  <Application>Microsoft Office PowerPoint</Application>
  <PresentationFormat>Произвольный</PresentationFormat>
  <Paragraphs>52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Tema1</vt:lpstr>
      <vt:lpstr>KIRGIZİSTAN-TÜRKİYE MANAS ÜNİVERSİTESİ İKTİSADİ VE İDARİ BİLİMLER FAKÜLTESİ</vt:lpstr>
      <vt:lpstr>İİBF - GENEL BİLGİLER</vt:lpstr>
      <vt:lpstr>İİBF 2015-2016 Akademık FAKÜLTENİN AMACI</vt:lpstr>
      <vt:lpstr>DERS VEREN ÖĞRETİM ÜYELERİNİN UNVANA GÖRE DAĞILIMI</vt:lpstr>
      <vt:lpstr>İİBF 2015-2016 -AKADEMİK PERSONEL</vt:lpstr>
      <vt:lpstr>İİBF 2015-2016 -AKADEMİK PERSONEL </vt:lpstr>
      <vt:lpstr>İİBF 2015-2016 -AKADEMİK PERSONEL</vt:lpstr>
      <vt:lpstr>İİBF 2015-2016 -EĞİTİM-ÖĞRETİM</vt:lpstr>
      <vt:lpstr>İİBF 2015-2016 -EĞİTİM-ÖĞRETİM</vt:lpstr>
      <vt:lpstr>İİBF 2015-2016 -EĞİTİM-ÖĞRETİM</vt:lpstr>
      <vt:lpstr>İİBF 2015-2016 -EĞİTİM-ÖĞRETİM</vt:lpstr>
      <vt:lpstr>İİBF 2015-2016 -AKADEMİK PERSONEL </vt:lpstr>
      <vt:lpstr>İİBF 2015-2016 AKADEMİK DÖNEM PLANI  orta asya ülke raporları dizisi / 1- Kırgızistan ülke raporu</vt:lpstr>
      <vt:lpstr>  İİBF 2015-2016 AKADEMİK DÖNEM PLANI  sektör raporlarDİZİSİ / 1-bankacılık sektörü analizi</vt:lpstr>
      <vt:lpstr>İİBF 2015-2016 AKADEMİK DÖNEM PLANI  kitap dizisi / 1- ORTA ASYA VE dış polİtİkA</vt:lpstr>
      <vt:lpstr> İİBF 2015-2016 AKADEMİK DÖNEM PLANI   EKONOMİK BÜLTEN</vt:lpstr>
      <vt:lpstr>İİBF 2015-2016 AKADEMİK DÖNEM PLANI KONGRE- ULUSLARARASIGİRİŞİMCİLİK KONGRESİ </vt:lpstr>
      <vt:lpstr>İİBF 2015-2016 AKADEMİK DÖNEM PLANI KONGRE- Avrasya sosyal bilimler forUmu</vt:lpstr>
      <vt:lpstr>İİBF 2015-2016 AKADEMİK DÖNEM PLANI KONGRE- öğrencİ KONFERANSI «AVRASYA EKONOMİK BİRLİĞİ SÜRECİNDE BÖLGESEL KALKINMA»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2015-11-25T16:09:33Z</dcterms:created>
  <dcterms:modified xsi:type="dcterms:W3CDTF">2016-04-08T06:21:42Z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TC028048679991</vt:lpwstr>
  </property>
</Properties>
</file>